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1"/>
  </p:notesMasterIdLst>
  <p:sldIdLst>
    <p:sldId id="256" r:id="rId2"/>
    <p:sldId id="313" r:id="rId3"/>
    <p:sldId id="314" r:id="rId4"/>
    <p:sldId id="403" r:id="rId5"/>
    <p:sldId id="615" r:id="rId6"/>
    <p:sldId id="666" r:id="rId7"/>
    <p:sldId id="646" r:id="rId8"/>
    <p:sldId id="647" r:id="rId9"/>
    <p:sldId id="648" r:id="rId10"/>
    <p:sldId id="649" r:id="rId11"/>
    <p:sldId id="650" r:id="rId12"/>
    <p:sldId id="651" r:id="rId13"/>
    <p:sldId id="664" r:id="rId14"/>
    <p:sldId id="665" r:id="rId15"/>
    <p:sldId id="839" r:id="rId16"/>
    <p:sldId id="840" r:id="rId17"/>
    <p:sldId id="895" r:id="rId18"/>
    <p:sldId id="842" r:id="rId19"/>
    <p:sldId id="845" r:id="rId20"/>
    <p:sldId id="846" r:id="rId21"/>
    <p:sldId id="847" r:id="rId22"/>
    <p:sldId id="848" r:id="rId23"/>
    <p:sldId id="849" r:id="rId24"/>
    <p:sldId id="850" r:id="rId25"/>
    <p:sldId id="851" r:id="rId26"/>
    <p:sldId id="853" r:id="rId27"/>
    <p:sldId id="854" r:id="rId28"/>
    <p:sldId id="856" r:id="rId29"/>
    <p:sldId id="857" r:id="rId30"/>
    <p:sldId id="858" r:id="rId31"/>
    <p:sldId id="859" r:id="rId32"/>
    <p:sldId id="861" r:id="rId33"/>
    <p:sldId id="862" r:id="rId34"/>
    <p:sldId id="863" r:id="rId35"/>
    <p:sldId id="632" r:id="rId36"/>
    <p:sldId id="633" r:id="rId37"/>
    <p:sldId id="634" r:id="rId38"/>
    <p:sldId id="593" r:id="rId39"/>
    <p:sldId id="636" r:id="rId40"/>
    <p:sldId id="639" r:id="rId41"/>
    <p:sldId id="640" r:id="rId42"/>
    <p:sldId id="894" r:id="rId43"/>
    <p:sldId id="600" r:id="rId44"/>
    <p:sldId id="606" r:id="rId45"/>
    <p:sldId id="893" r:id="rId46"/>
    <p:sldId id="662" r:id="rId47"/>
    <p:sldId id="274" r:id="rId48"/>
    <p:sldId id="298" r:id="rId49"/>
    <p:sldId id="297" r:id="rId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50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712" autoAdjust="0"/>
  </p:normalViewPr>
  <p:slideViewPr>
    <p:cSldViewPr>
      <p:cViewPr varScale="1">
        <p:scale>
          <a:sx n="68" d="100"/>
          <a:sy n="68" d="100"/>
        </p:scale>
        <p:origin x="500" y="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93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ttman, Barry" userId="bff186cd-6ce8-41ba-8e8c-e85cdef216de" providerId="ADAL" clId="{07BCF96F-5A66-4F59-B598-C066D4CF353D}"/>
  </pc:docChgLst>
  <pc:docChgLst>
    <pc:chgData name="Wittman, Barry" userId="bff186cd-6ce8-41ba-8e8c-e85cdef216de" providerId="ADAL" clId="{08E5F746-5F08-44E1-B1C0-778848F953F5}"/>
  </pc:docChgLst>
  <pc:docChgLst>
    <pc:chgData name="Wittman, Barry" userId="bff186cd-6ce8-41ba-8e8c-e85cdef216de" providerId="ADAL" clId="{5BE28C3A-4F7E-4FB3-A5B8-02ED5AF8212D}"/>
    <pc:docChg chg="addSld delSld modSld">
      <pc:chgData name="Wittman, Barry" userId="bff186cd-6ce8-41ba-8e8c-e85cdef216de" providerId="ADAL" clId="{5BE28C3A-4F7E-4FB3-A5B8-02ED5AF8212D}" dt="2026-10-08T22:21:23.668" v="367" actId="20577"/>
      <pc:docMkLst>
        <pc:docMk/>
      </pc:docMkLst>
      <pc:sldChg chg="modSp">
        <pc:chgData name="Wittman, Barry" userId="bff186cd-6ce8-41ba-8e8c-e85cdef216de" providerId="ADAL" clId="{5BE28C3A-4F7E-4FB3-A5B8-02ED5AF8212D}" dt="2026-10-08T22:08:20.117" v="5" actId="20577"/>
        <pc:sldMkLst>
          <pc:docMk/>
          <pc:sldMk cId="0" sldId="256"/>
        </pc:sldMkLst>
        <pc:spChg chg="mod">
          <ac:chgData name="Wittman, Barry" userId="bff186cd-6ce8-41ba-8e8c-e85cdef216de" providerId="ADAL" clId="{5BE28C3A-4F7E-4FB3-A5B8-02ED5AF8212D}" dt="2026-10-08T22:08:20.117" v="5" actId="20577"/>
          <ac:spMkLst>
            <pc:docMk/>
            <pc:sldMk cId="0" sldId="256"/>
            <ac:spMk id="3" creationId="{00000000-0000-0000-0000-000000000000}"/>
          </ac:spMkLst>
        </pc:spChg>
      </pc:sldChg>
      <pc:sldChg chg="modSp modAnim">
        <pc:chgData name="Wittman, Barry" userId="bff186cd-6ce8-41ba-8e8c-e85cdef216de" providerId="ADAL" clId="{5BE28C3A-4F7E-4FB3-A5B8-02ED5AF8212D}" dt="2026-10-08T22:20:55.483" v="342"/>
        <pc:sldMkLst>
          <pc:docMk/>
          <pc:sldMk cId="0" sldId="297"/>
        </pc:sldMkLst>
        <pc:spChg chg="mod">
          <ac:chgData name="Wittman, Barry" userId="bff186cd-6ce8-41ba-8e8c-e85cdef216de" providerId="ADAL" clId="{5BE28C3A-4F7E-4FB3-A5B8-02ED5AF8212D}" dt="2026-10-08T22:20:48.336" v="340" actId="207"/>
          <ac:spMkLst>
            <pc:docMk/>
            <pc:sldMk cId="0" sldId="297"/>
            <ac:spMk id="5" creationId="{00000000-0000-0000-0000-000000000000}"/>
          </ac:spMkLst>
        </pc:spChg>
      </pc:sldChg>
      <pc:sldChg chg="modSp modAnim">
        <pc:chgData name="Wittman, Barry" userId="bff186cd-6ce8-41ba-8e8c-e85cdef216de" providerId="ADAL" clId="{5BE28C3A-4F7E-4FB3-A5B8-02ED5AF8212D}" dt="2026-10-08T22:20:34.353" v="337" actId="20577"/>
        <pc:sldMkLst>
          <pc:docMk/>
          <pc:sldMk cId="0" sldId="298"/>
        </pc:sldMkLst>
        <pc:spChg chg="mod">
          <ac:chgData name="Wittman, Barry" userId="bff186cd-6ce8-41ba-8e8c-e85cdef216de" providerId="ADAL" clId="{5BE28C3A-4F7E-4FB3-A5B8-02ED5AF8212D}" dt="2026-10-08T22:20:34.353" v="337" actId="20577"/>
          <ac:spMkLst>
            <pc:docMk/>
            <pc:sldMk cId="0" sldId="298"/>
            <ac:spMk id="3" creationId="{00000000-0000-0000-0000-000000000000}"/>
          </ac:spMkLst>
        </pc:spChg>
      </pc:sldChg>
      <pc:sldChg chg="modSp modAnim">
        <pc:chgData name="Wittman, Barry" userId="bff186cd-6ce8-41ba-8e8c-e85cdef216de" providerId="ADAL" clId="{5BE28C3A-4F7E-4FB3-A5B8-02ED5AF8212D}" dt="2026-10-08T22:08:50.129" v="74"/>
        <pc:sldMkLst>
          <pc:docMk/>
          <pc:sldMk cId="0" sldId="313"/>
        </pc:sldMkLst>
        <pc:spChg chg="mod">
          <ac:chgData name="Wittman, Barry" userId="bff186cd-6ce8-41ba-8e8c-e85cdef216de" providerId="ADAL" clId="{5BE28C3A-4F7E-4FB3-A5B8-02ED5AF8212D}" dt="2026-10-08T22:08:44.954" v="73" actId="20577"/>
          <ac:spMkLst>
            <pc:docMk/>
            <pc:sldMk cId="0" sldId="313"/>
            <ac:spMk id="3" creationId="{00000000-0000-0000-0000-000000000000}"/>
          </ac:spMkLst>
        </pc:spChg>
      </pc:sldChg>
      <pc:sldChg chg="del">
        <pc:chgData name="Wittman, Barry" userId="bff186cd-6ce8-41ba-8e8c-e85cdef216de" providerId="ADAL" clId="{5BE28C3A-4F7E-4FB3-A5B8-02ED5AF8212D}" dt="2026-10-08T22:08:53.331" v="75" actId="2696"/>
        <pc:sldMkLst>
          <pc:docMk/>
          <pc:sldMk cId="0" sldId="323"/>
        </pc:sldMkLst>
      </pc:sldChg>
      <pc:sldChg chg="add">
        <pc:chgData name="Wittman, Barry" userId="bff186cd-6ce8-41ba-8e8c-e85cdef216de" providerId="ADAL" clId="{5BE28C3A-4F7E-4FB3-A5B8-02ED5AF8212D}" dt="2026-10-08T22:15:56.832" v="160"/>
        <pc:sldMkLst>
          <pc:docMk/>
          <pc:sldMk cId="1482730322" sldId="346"/>
        </pc:sldMkLst>
      </pc:sldChg>
      <pc:sldChg chg="add">
        <pc:chgData name="Wittman, Barry" userId="bff186cd-6ce8-41ba-8e8c-e85cdef216de" providerId="ADAL" clId="{5BE28C3A-4F7E-4FB3-A5B8-02ED5AF8212D}" dt="2026-10-08T22:17:42.044" v="173"/>
        <pc:sldMkLst>
          <pc:docMk/>
          <pc:sldMk cId="3967149248" sldId="593"/>
        </pc:sldMkLst>
      </pc:sldChg>
      <pc:sldChg chg="add">
        <pc:chgData name="Wittman, Barry" userId="bff186cd-6ce8-41ba-8e8c-e85cdef216de" providerId="ADAL" clId="{5BE28C3A-4F7E-4FB3-A5B8-02ED5AF8212D}" dt="2026-10-08T22:17:42.044" v="173"/>
        <pc:sldMkLst>
          <pc:docMk/>
          <pc:sldMk cId="2622573333" sldId="600"/>
        </pc:sldMkLst>
      </pc:sldChg>
      <pc:sldChg chg="add">
        <pc:chgData name="Wittman, Barry" userId="bff186cd-6ce8-41ba-8e8c-e85cdef216de" providerId="ADAL" clId="{5BE28C3A-4F7E-4FB3-A5B8-02ED5AF8212D}" dt="2026-10-08T22:17:42.044" v="173"/>
        <pc:sldMkLst>
          <pc:docMk/>
          <pc:sldMk cId="998537129" sldId="606"/>
        </pc:sldMkLst>
      </pc:sldChg>
      <pc:sldChg chg="add">
        <pc:chgData name="Wittman, Barry" userId="bff186cd-6ce8-41ba-8e8c-e85cdef216de" providerId="ADAL" clId="{5BE28C3A-4F7E-4FB3-A5B8-02ED5AF8212D}" dt="2026-10-08T22:10:06.626" v="76"/>
        <pc:sldMkLst>
          <pc:docMk/>
          <pc:sldMk cId="4047696881" sldId="615"/>
        </pc:sldMkLst>
      </pc:sldChg>
      <pc:sldChg chg="del">
        <pc:chgData name="Wittman, Barry" userId="bff186cd-6ce8-41ba-8e8c-e85cdef216de" providerId="ADAL" clId="{5BE28C3A-4F7E-4FB3-A5B8-02ED5AF8212D}" dt="2026-10-08T22:11:02.422" v="154" actId="2696"/>
        <pc:sldMkLst>
          <pc:docMk/>
          <pc:sldMk cId="2973729290" sldId="630"/>
        </pc:sldMkLst>
      </pc:sldChg>
      <pc:sldChg chg="del">
        <pc:chgData name="Wittman, Barry" userId="bff186cd-6ce8-41ba-8e8c-e85cdef216de" providerId="ADAL" clId="{5BE28C3A-4F7E-4FB3-A5B8-02ED5AF8212D}" dt="2026-10-08T22:11:02.594" v="155" actId="2696"/>
        <pc:sldMkLst>
          <pc:docMk/>
          <pc:sldMk cId="3522200489" sldId="631"/>
        </pc:sldMkLst>
      </pc:sldChg>
      <pc:sldChg chg="del">
        <pc:chgData name="Wittman, Barry" userId="bff186cd-6ce8-41ba-8e8c-e85cdef216de" providerId="ADAL" clId="{5BE28C3A-4F7E-4FB3-A5B8-02ED5AF8212D}" dt="2026-10-08T22:11:02.594" v="156" actId="2696"/>
        <pc:sldMkLst>
          <pc:docMk/>
          <pc:sldMk cId="64102649" sldId="632"/>
        </pc:sldMkLst>
      </pc:sldChg>
      <pc:sldChg chg="add">
        <pc:chgData name="Wittman, Barry" userId="bff186cd-6ce8-41ba-8e8c-e85cdef216de" providerId="ADAL" clId="{5BE28C3A-4F7E-4FB3-A5B8-02ED5AF8212D}" dt="2026-10-08T22:17:42.044" v="173"/>
        <pc:sldMkLst>
          <pc:docMk/>
          <pc:sldMk cId="2389533675" sldId="632"/>
        </pc:sldMkLst>
      </pc:sldChg>
      <pc:sldChg chg="add">
        <pc:chgData name="Wittman, Barry" userId="bff186cd-6ce8-41ba-8e8c-e85cdef216de" providerId="ADAL" clId="{5BE28C3A-4F7E-4FB3-A5B8-02ED5AF8212D}" dt="2026-10-08T22:17:42.044" v="173"/>
        <pc:sldMkLst>
          <pc:docMk/>
          <pc:sldMk cId="223283764" sldId="633"/>
        </pc:sldMkLst>
      </pc:sldChg>
      <pc:sldChg chg="del">
        <pc:chgData name="Wittman, Barry" userId="bff186cd-6ce8-41ba-8e8c-e85cdef216de" providerId="ADAL" clId="{5BE28C3A-4F7E-4FB3-A5B8-02ED5AF8212D}" dt="2026-10-08T22:11:02.610" v="157" actId="2696"/>
        <pc:sldMkLst>
          <pc:docMk/>
          <pc:sldMk cId="712097980" sldId="633"/>
        </pc:sldMkLst>
      </pc:sldChg>
      <pc:sldChg chg="add">
        <pc:chgData name="Wittman, Barry" userId="bff186cd-6ce8-41ba-8e8c-e85cdef216de" providerId="ADAL" clId="{5BE28C3A-4F7E-4FB3-A5B8-02ED5AF8212D}" dt="2026-10-08T22:17:42.044" v="173"/>
        <pc:sldMkLst>
          <pc:docMk/>
          <pc:sldMk cId="1998050189" sldId="634"/>
        </pc:sldMkLst>
      </pc:sldChg>
      <pc:sldChg chg="del">
        <pc:chgData name="Wittman, Barry" userId="bff186cd-6ce8-41ba-8e8c-e85cdef216de" providerId="ADAL" clId="{5BE28C3A-4F7E-4FB3-A5B8-02ED5AF8212D}" dt="2026-10-08T22:11:02.750" v="159" actId="2696"/>
        <pc:sldMkLst>
          <pc:docMk/>
          <pc:sldMk cId="1553559412" sldId="635"/>
        </pc:sldMkLst>
      </pc:sldChg>
      <pc:sldChg chg="add">
        <pc:chgData name="Wittman, Barry" userId="bff186cd-6ce8-41ba-8e8c-e85cdef216de" providerId="ADAL" clId="{5BE28C3A-4F7E-4FB3-A5B8-02ED5AF8212D}" dt="2026-10-08T22:17:42.044" v="173"/>
        <pc:sldMkLst>
          <pc:docMk/>
          <pc:sldMk cId="1493757330" sldId="636"/>
        </pc:sldMkLst>
      </pc:sldChg>
      <pc:sldChg chg="add">
        <pc:chgData name="Wittman, Barry" userId="bff186cd-6ce8-41ba-8e8c-e85cdef216de" providerId="ADAL" clId="{5BE28C3A-4F7E-4FB3-A5B8-02ED5AF8212D}" dt="2026-10-08T22:17:42.044" v="173"/>
        <pc:sldMkLst>
          <pc:docMk/>
          <pc:sldMk cId="586475666" sldId="639"/>
        </pc:sldMkLst>
      </pc:sldChg>
      <pc:sldChg chg="add">
        <pc:chgData name="Wittman, Barry" userId="bff186cd-6ce8-41ba-8e8c-e85cdef216de" providerId="ADAL" clId="{5BE28C3A-4F7E-4FB3-A5B8-02ED5AF8212D}" dt="2026-10-08T22:17:42.044" v="173"/>
        <pc:sldMkLst>
          <pc:docMk/>
          <pc:sldMk cId="3118549327" sldId="640"/>
        </pc:sldMkLst>
      </pc:sldChg>
      <pc:sldChg chg="add">
        <pc:chgData name="Wittman, Barry" userId="bff186cd-6ce8-41ba-8e8c-e85cdef216de" providerId="ADAL" clId="{5BE28C3A-4F7E-4FB3-A5B8-02ED5AF8212D}" dt="2026-10-08T22:10:06.626" v="76"/>
        <pc:sldMkLst>
          <pc:docMk/>
          <pc:sldMk cId="1633639294" sldId="646"/>
        </pc:sldMkLst>
      </pc:sldChg>
      <pc:sldChg chg="add">
        <pc:chgData name="Wittman, Barry" userId="bff186cd-6ce8-41ba-8e8c-e85cdef216de" providerId="ADAL" clId="{5BE28C3A-4F7E-4FB3-A5B8-02ED5AF8212D}" dt="2026-10-08T22:10:06.626" v="76"/>
        <pc:sldMkLst>
          <pc:docMk/>
          <pc:sldMk cId="4036566360" sldId="647"/>
        </pc:sldMkLst>
      </pc:sldChg>
      <pc:sldChg chg="add">
        <pc:chgData name="Wittman, Barry" userId="bff186cd-6ce8-41ba-8e8c-e85cdef216de" providerId="ADAL" clId="{5BE28C3A-4F7E-4FB3-A5B8-02ED5AF8212D}" dt="2026-10-08T22:10:06.626" v="76"/>
        <pc:sldMkLst>
          <pc:docMk/>
          <pc:sldMk cId="2738460234" sldId="648"/>
        </pc:sldMkLst>
      </pc:sldChg>
      <pc:sldChg chg="add del">
        <pc:chgData name="Wittman, Barry" userId="bff186cd-6ce8-41ba-8e8c-e85cdef216de" providerId="ADAL" clId="{5BE28C3A-4F7E-4FB3-A5B8-02ED5AF8212D}" dt="2026-10-08T22:17:51.014" v="174" actId="2696"/>
        <pc:sldMkLst>
          <pc:docMk/>
          <pc:sldMk cId="2978852481" sldId="653"/>
        </pc:sldMkLst>
      </pc:sldChg>
      <pc:sldChg chg="del">
        <pc:chgData name="Wittman, Barry" userId="bff186cd-6ce8-41ba-8e8c-e85cdef216de" providerId="ADAL" clId="{5BE28C3A-4F7E-4FB3-A5B8-02ED5AF8212D}" dt="2026-10-08T22:11:02.641" v="158" actId="2696"/>
        <pc:sldMkLst>
          <pc:docMk/>
          <pc:sldMk cId="3317268306" sldId="663"/>
        </pc:sldMkLst>
      </pc:sldChg>
      <pc:sldChg chg="addSp delSp modSp add">
        <pc:chgData name="Wittman, Barry" userId="bff186cd-6ce8-41ba-8e8c-e85cdef216de" providerId="ADAL" clId="{5BE28C3A-4F7E-4FB3-A5B8-02ED5AF8212D}" dt="2026-10-08T22:10:33.973" v="153" actId="20577"/>
        <pc:sldMkLst>
          <pc:docMk/>
          <pc:sldMk cId="836336173" sldId="666"/>
        </pc:sldMkLst>
        <pc:spChg chg="del">
          <ac:chgData name="Wittman, Barry" userId="bff186cd-6ce8-41ba-8e8c-e85cdef216de" providerId="ADAL" clId="{5BE28C3A-4F7E-4FB3-A5B8-02ED5AF8212D}" dt="2026-10-08T22:10:13.322" v="78"/>
          <ac:spMkLst>
            <pc:docMk/>
            <pc:sldMk cId="836336173" sldId="666"/>
            <ac:spMk id="2" creationId="{02DAF94E-091D-4B0B-9553-06227C1704FB}"/>
          </ac:spMkLst>
        </pc:spChg>
        <pc:spChg chg="del">
          <ac:chgData name="Wittman, Barry" userId="bff186cd-6ce8-41ba-8e8c-e85cdef216de" providerId="ADAL" clId="{5BE28C3A-4F7E-4FB3-A5B8-02ED5AF8212D}" dt="2026-10-08T22:10:13.322" v="78"/>
          <ac:spMkLst>
            <pc:docMk/>
            <pc:sldMk cId="836336173" sldId="666"/>
            <ac:spMk id="3" creationId="{97E7ADCD-FD24-40C7-BFEA-55DC4FFE825E}"/>
          </ac:spMkLst>
        </pc:spChg>
        <pc:spChg chg="add mod">
          <ac:chgData name="Wittman, Barry" userId="bff186cd-6ce8-41ba-8e8c-e85cdef216de" providerId="ADAL" clId="{5BE28C3A-4F7E-4FB3-A5B8-02ED5AF8212D}" dt="2026-10-08T22:10:27.044" v="121" actId="20577"/>
          <ac:spMkLst>
            <pc:docMk/>
            <pc:sldMk cId="836336173" sldId="666"/>
            <ac:spMk id="4" creationId="{24C9059F-9F3F-42B3-A471-333E84236595}"/>
          </ac:spMkLst>
        </pc:spChg>
        <pc:spChg chg="add mod">
          <ac:chgData name="Wittman, Barry" userId="bff186cd-6ce8-41ba-8e8c-e85cdef216de" providerId="ADAL" clId="{5BE28C3A-4F7E-4FB3-A5B8-02ED5AF8212D}" dt="2026-10-08T22:10:33.973" v="153" actId="20577"/>
          <ac:spMkLst>
            <pc:docMk/>
            <pc:sldMk cId="836336173" sldId="666"/>
            <ac:spMk id="5" creationId="{7EF3DA02-2C8A-4BD5-8F8C-D7BF81FA7D47}"/>
          </ac:spMkLst>
        </pc:spChg>
      </pc:sldChg>
      <pc:sldChg chg="add">
        <pc:chgData name="Wittman, Barry" userId="bff186cd-6ce8-41ba-8e8c-e85cdef216de" providerId="ADAL" clId="{5BE28C3A-4F7E-4FB3-A5B8-02ED5AF8212D}" dt="2026-10-08T22:15:56.832" v="160"/>
        <pc:sldMkLst>
          <pc:docMk/>
          <pc:sldMk cId="3381689432" sldId="839"/>
        </pc:sldMkLst>
      </pc:sldChg>
      <pc:sldChg chg="add">
        <pc:chgData name="Wittman, Barry" userId="bff186cd-6ce8-41ba-8e8c-e85cdef216de" providerId="ADAL" clId="{5BE28C3A-4F7E-4FB3-A5B8-02ED5AF8212D}" dt="2026-10-08T22:15:56.832" v="160"/>
        <pc:sldMkLst>
          <pc:docMk/>
          <pc:sldMk cId="2956992365" sldId="840"/>
        </pc:sldMkLst>
      </pc:sldChg>
      <pc:sldChg chg="add">
        <pc:chgData name="Wittman, Barry" userId="bff186cd-6ce8-41ba-8e8c-e85cdef216de" providerId="ADAL" clId="{5BE28C3A-4F7E-4FB3-A5B8-02ED5AF8212D}" dt="2026-10-08T22:15:56.832" v="160"/>
        <pc:sldMkLst>
          <pc:docMk/>
          <pc:sldMk cId="4213496578" sldId="842"/>
        </pc:sldMkLst>
      </pc:sldChg>
      <pc:sldChg chg="add del">
        <pc:chgData name="Wittman, Barry" userId="bff186cd-6ce8-41ba-8e8c-e85cdef216de" providerId="ADAL" clId="{5BE28C3A-4F7E-4FB3-A5B8-02ED5AF8212D}" dt="2026-10-08T22:16:06.362" v="161" actId="2696"/>
        <pc:sldMkLst>
          <pc:docMk/>
          <pc:sldMk cId="770445361" sldId="843"/>
        </pc:sldMkLst>
      </pc:sldChg>
      <pc:sldChg chg="add">
        <pc:chgData name="Wittman, Barry" userId="bff186cd-6ce8-41ba-8e8c-e85cdef216de" providerId="ADAL" clId="{5BE28C3A-4F7E-4FB3-A5B8-02ED5AF8212D}" dt="2026-10-08T22:15:56.832" v="160"/>
        <pc:sldMkLst>
          <pc:docMk/>
          <pc:sldMk cId="182591320" sldId="845"/>
        </pc:sldMkLst>
      </pc:sldChg>
      <pc:sldChg chg="add">
        <pc:chgData name="Wittman, Barry" userId="bff186cd-6ce8-41ba-8e8c-e85cdef216de" providerId="ADAL" clId="{5BE28C3A-4F7E-4FB3-A5B8-02ED5AF8212D}" dt="2026-10-08T22:15:56.832" v="160"/>
        <pc:sldMkLst>
          <pc:docMk/>
          <pc:sldMk cId="3889833546" sldId="846"/>
        </pc:sldMkLst>
      </pc:sldChg>
      <pc:sldChg chg="add">
        <pc:chgData name="Wittman, Barry" userId="bff186cd-6ce8-41ba-8e8c-e85cdef216de" providerId="ADAL" clId="{5BE28C3A-4F7E-4FB3-A5B8-02ED5AF8212D}" dt="2026-10-08T22:15:56.832" v="160"/>
        <pc:sldMkLst>
          <pc:docMk/>
          <pc:sldMk cId="4020417163" sldId="847"/>
        </pc:sldMkLst>
      </pc:sldChg>
      <pc:sldChg chg="add">
        <pc:chgData name="Wittman, Barry" userId="bff186cd-6ce8-41ba-8e8c-e85cdef216de" providerId="ADAL" clId="{5BE28C3A-4F7E-4FB3-A5B8-02ED5AF8212D}" dt="2026-10-08T22:15:56.832" v="160"/>
        <pc:sldMkLst>
          <pc:docMk/>
          <pc:sldMk cId="2456990279" sldId="848"/>
        </pc:sldMkLst>
      </pc:sldChg>
      <pc:sldChg chg="add">
        <pc:chgData name="Wittman, Barry" userId="bff186cd-6ce8-41ba-8e8c-e85cdef216de" providerId="ADAL" clId="{5BE28C3A-4F7E-4FB3-A5B8-02ED5AF8212D}" dt="2026-10-08T22:15:56.832" v="160"/>
        <pc:sldMkLst>
          <pc:docMk/>
          <pc:sldMk cId="496848008" sldId="849"/>
        </pc:sldMkLst>
      </pc:sldChg>
      <pc:sldChg chg="add">
        <pc:chgData name="Wittman, Barry" userId="bff186cd-6ce8-41ba-8e8c-e85cdef216de" providerId="ADAL" clId="{5BE28C3A-4F7E-4FB3-A5B8-02ED5AF8212D}" dt="2026-10-08T22:15:56.832" v="160"/>
        <pc:sldMkLst>
          <pc:docMk/>
          <pc:sldMk cId="3816175614" sldId="850"/>
        </pc:sldMkLst>
      </pc:sldChg>
      <pc:sldChg chg="add">
        <pc:chgData name="Wittman, Barry" userId="bff186cd-6ce8-41ba-8e8c-e85cdef216de" providerId="ADAL" clId="{5BE28C3A-4F7E-4FB3-A5B8-02ED5AF8212D}" dt="2026-10-08T22:15:56.832" v="160"/>
        <pc:sldMkLst>
          <pc:docMk/>
          <pc:sldMk cId="1352567956" sldId="851"/>
        </pc:sldMkLst>
      </pc:sldChg>
      <pc:sldChg chg="add del">
        <pc:chgData name="Wittman, Barry" userId="bff186cd-6ce8-41ba-8e8c-e85cdef216de" providerId="ADAL" clId="{5BE28C3A-4F7E-4FB3-A5B8-02ED5AF8212D}" dt="2026-10-08T22:16:24.592" v="164" actId="2696"/>
        <pc:sldMkLst>
          <pc:docMk/>
          <pc:sldMk cId="439756693" sldId="852"/>
        </pc:sldMkLst>
      </pc:sldChg>
      <pc:sldChg chg="add">
        <pc:chgData name="Wittman, Barry" userId="bff186cd-6ce8-41ba-8e8c-e85cdef216de" providerId="ADAL" clId="{5BE28C3A-4F7E-4FB3-A5B8-02ED5AF8212D}" dt="2026-10-08T22:15:56.832" v="160"/>
        <pc:sldMkLst>
          <pc:docMk/>
          <pc:sldMk cId="4213564815" sldId="853"/>
        </pc:sldMkLst>
      </pc:sldChg>
      <pc:sldChg chg="add">
        <pc:chgData name="Wittman, Barry" userId="bff186cd-6ce8-41ba-8e8c-e85cdef216de" providerId="ADAL" clId="{5BE28C3A-4F7E-4FB3-A5B8-02ED5AF8212D}" dt="2026-10-08T22:15:56.832" v="160"/>
        <pc:sldMkLst>
          <pc:docMk/>
          <pc:sldMk cId="1923954561" sldId="854"/>
        </pc:sldMkLst>
      </pc:sldChg>
      <pc:sldChg chg="add del">
        <pc:chgData name="Wittman, Barry" userId="bff186cd-6ce8-41ba-8e8c-e85cdef216de" providerId="ADAL" clId="{5BE28C3A-4F7E-4FB3-A5B8-02ED5AF8212D}" dt="2026-10-08T22:16:35.387" v="166" actId="2696"/>
        <pc:sldMkLst>
          <pc:docMk/>
          <pc:sldMk cId="3991060271" sldId="855"/>
        </pc:sldMkLst>
      </pc:sldChg>
      <pc:sldChg chg="add">
        <pc:chgData name="Wittman, Barry" userId="bff186cd-6ce8-41ba-8e8c-e85cdef216de" providerId="ADAL" clId="{5BE28C3A-4F7E-4FB3-A5B8-02ED5AF8212D}" dt="2026-10-08T22:15:56.832" v="160"/>
        <pc:sldMkLst>
          <pc:docMk/>
          <pc:sldMk cId="643549602" sldId="856"/>
        </pc:sldMkLst>
      </pc:sldChg>
      <pc:sldChg chg="add">
        <pc:chgData name="Wittman, Barry" userId="bff186cd-6ce8-41ba-8e8c-e85cdef216de" providerId="ADAL" clId="{5BE28C3A-4F7E-4FB3-A5B8-02ED5AF8212D}" dt="2026-10-08T22:15:56.832" v="160"/>
        <pc:sldMkLst>
          <pc:docMk/>
          <pc:sldMk cId="804616436" sldId="857"/>
        </pc:sldMkLst>
      </pc:sldChg>
      <pc:sldChg chg="modSp add">
        <pc:chgData name="Wittman, Barry" userId="bff186cd-6ce8-41ba-8e8c-e85cdef216de" providerId="ADAL" clId="{5BE28C3A-4F7E-4FB3-A5B8-02ED5AF8212D}" dt="2026-10-08T22:16:48.399" v="170" actId="20577"/>
        <pc:sldMkLst>
          <pc:docMk/>
          <pc:sldMk cId="110227474" sldId="858"/>
        </pc:sldMkLst>
        <pc:spChg chg="mod">
          <ac:chgData name="Wittman, Barry" userId="bff186cd-6ce8-41ba-8e8c-e85cdef216de" providerId="ADAL" clId="{5BE28C3A-4F7E-4FB3-A5B8-02ED5AF8212D}" dt="2026-10-08T22:16:48.399" v="170" actId="20577"/>
          <ac:spMkLst>
            <pc:docMk/>
            <pc:sldMk cId="110227474" sldId="858"/>
            <ac:spMk id="3" creationId="{00000000-0000-0000-0000-000000000000}"/>
          </ac:spMkLst>
        </pc:spChg>
      </pc:sldChg>
      <pc:sldChg chg="add">
        <pc:chgData name="Wittman, Barry" userId="bff186cd-6ce8-41ba-8e8c-e85cdef216de" providerId="ADAL" clId="{5BE28C3A-4F7E-4FB3-A5B8-02ED5AF8212D}" dt="2026-10-08T22:15:56.832" v="160"/>
        <pc:sldMkLst>
          <pc:docMk/>
          <pc:sldMk cId="140638731" sldId="859"/>
        </pc:sldMkLst>
      </pc:sldChg>
      <pc:sldChg chg="add del">
        <pc:chgData name="Wittman, Barry" userId="bff186cd-6ce8-41ba-8e8c-e85cdef216de" providerId="ADAL" clId="{5BE28C3A-4F7E-4FB3-A5B8-02ED5AF8212D}" dt="2026-10-08T22:16:57.259" v="171" actId="2696"/>
        <pc:sldMkLst>
          <pc:docMk/>
          <pc:sldMk cId="2918112854" sldId="860"/>
        </pc:sldMkLst>
      </pc:sldChg>
      <pc:sldChg chg="add">
        <pc:chgData name="Wittman, Barry" userId="bff186cd-6ce8-41ba-8e8c-e85cdef216de" providerId="ADAL" clId="{5BE28C3A-4F7E-4FB3-A5B8-02ED5AF8212D}" dt="2026-10-08T22:15:56.832" v="160"/>
        <pc:sldMkLst>
          <pc:docMk/>
          <pc:sldMk cId="763223843" sldId="861"/>
        </pc:sldMkLst>
      </pc:sldChg>
      <pc:sldChg chg="add">
        <pc:chgData name="Wittman, Barry" userId="bff186cd-6ce8-41ba-8e8c-e85cdef216de" providerId="ADAL" clId="{5BE28C3A-4F7E-4FB3-A5B8-02ED5AF8212D}" dt="2026-10-08T22:15:56.832" v="160"/>
        <pc:sldMkLst>
          <pc:docMk/>
          <pc:sldMk cId="4105846996" sldId="862"/>
        </pc:sldMkLst>
      </pc:sldChg>
      <pc:sldChg chg="add">
        <pc:chgData name="Wittman, Barry" userId="bff186cd-6ce8-41ba-8e8c-e85cdef216de" providerId="ADAL" clId="{5BE28C3A-4F7E-4FB3-A5B8-02ED5AF8212D}" dt="2026-10-08T22:15:56.832" v="160"/>
        <pc:sldMkLst>
          <pc:docMk/>
          <pc:sldMk cId="307373" sldId="863"/>
        </pc:sldMkLst>
      </pc:sldChg>
      <pc:sldChg chg="add del">
        <pc:chgData name="Wittman, Barry" userId="bff186cd-6ce8-41ba-8e8c-e85cdef216de" providerId="ADAL" clId="{5BE28C3A-4F7E-4FB3-A5B8-02ED5AF8212D}" dt="2026-10-08T22:16:07.456" v="162" actId="2696"/>
        <pc:sldMkLst>
          <pc:docMk/>
          <pc:sldMk cId="2756687166" sldId="888"/>
        </pc:sldMkLst>
      </pc:sldChg>
      <pc:sldChg chg="add del">
        <pc:chgData name="Wittman, Barry" userId="bff186cd-6ce8-41ba-8e8c-e85cdef216de" providerId="ADAL" clId="{5BE28C3A-4F7E-4FB3-A5B8-02ED5AF8212D}" dt="2026-10-08T22:16:11.283" v="163" actId="2696"/>
        <pc:sldMkLst>
          <pc:docMk/>
          <pc:sldMk cId="1148073895" sldId="889"/>
        </pc:sldMkLst>
      </pc:sldChg>
      <pc:sldChg chg="add del">
        <pc:chgData name="Wittman, Barry" userId="bff186cd-6ce8-41ba-8e8c-e85cdef216de" providerId="ADAL" clId="{5BE28C3A-4F7E-4FB3-A5B8-02ED5AF8212D}" dt="2026-10-08T22:16:32.793" v="165" actId="2696"/>
        <pc:sldMkLst>
          <pc:docMk/>
          <pc:sldMk cId="737191901" sldId="890"/>
        </pc:sldMkLst>
      </pc:sldChg>
      <pc:sldChg chg="add del">
        <pc:chgData name="Wittman, Barry" userId="bff186cd-6ce8-41ba-8e8c-e85cdef216de" providerId="ADAL" clId="{5BE28C3A-4F7E-4FB3-A5B8-02ED5AF8212D}" dt="2026-10-08T22:17:00.649" v="172" actId="2696"/>
        <pc:sldMkLst>
          <pc:docMk/>
          <pc:sldMk cId="1496230286" sldId="891"/>
        </pc:sldMkLst>
      </pc:sldChg>
      <pc:sldChg chg="add del">
        <pc:chgData name="Wittman, Barry" userId="bff186cd-6ce8-41ba-8e8c-e85cdef216de" providerId="ADAL" clId="{5BE28C3A-4F7E-4FB3-A5B8-02ED5AF8212D}" dt="2026-10-08T22:18:04.339" v="175" actId="2696"/>
        <pc:sldMkLst>
          <pc:docMk/>
          <pc:sldMk cId="1153433428" sldId="892"/>
        </pc:sldMkLst>
      </pc:sldChg>
      <pc:sldChg chg="add">
        <pc:chgData name="Wittman, Barry" userId="bff186cd-6ce8-41ba-8e8c-e85cdef216de" providerId="ADAL" clId="{5BE28C3A-4F7E-4FB3-A5B8-02ED5AF8212D}" dt="2026-10-08T22:17:42.044" v="173"/>
        <pc:sldMkLst>
          <pc:docMk/>
          <pc:sldMk cId="4024165000" sldId="893"/>
        </pc:sldMkLst>
      </pc:sldChg>
      <pc:sldChg chg="addSp delSp modSp add">
        <pc:chgData name="Wittman, Barry" userId="bff186cd-6ce8-41ba-8e8c-e85cdef216de" providerId="ADAL" clId="{5BE28C3A-4F7E-4FB3-A5B8-02ED5AF8212D}" dt="2026-10-08T22:21:23.668" v="367" actId="20577"/>
        <pc:sldMkLst>
          <pc:docMk/>
          <pc:sldMk cId="3430293344" sldId="894"/>
        </pc:sldMkLst>
        <pc:spChg chg="del">
          <ac:chgData name="Wittman, Barry" userId="bff186cd-6ce8-41ba-8e8c-e85cdef216de" providerId="ADAL" clId="{5BE28C3A-4F7E-4FB3-A5B8-02ED5AF8212D}" dt="2026-10-08T22:21:19.888" v="344"/>
          <ac:spMkLst>
            <pc:docMk/>
            <pc:sldMk cId="3430293344" sldId="894"/>
            <ac:spMk id="2" creationId="{D3EC622A-BD79-4569-9687-95F8029E4111}"/>
          </ac:spMkLst>
        </pc:spChg>
        <pc:spChg chg="del">
          <ac:chgData name="Wittman, Barry" userId="bff186cd-6ce8-41ba-8e8c-e85cdef216de" providerId="ADAL" clId="{5BE28C3A-4F7E-4FB3-A5B8-02ED5AF8212D}" dt="2026-10-08T22:21:19.888" v="344"/>
          <ac:spMkLst>
            <pc:docMk/>
            <pc:sldMk cId="3430293344" sldId="894"/>
            <ac:spMk id="3" creationId="{1E50643D-280C-4031-BBE3-9E72BAE0861E}"/>
          </ac:spMkLst>
        </pc:spChg>
        <pc:spChg chg="add mod">
          <ac:chgData name="Wittman, Barry" userId="bff186cd-6ce8-41ba-8e8c-e85cdef216de" providerId="ADAL" clId="{5BE28C3A-4F7E-4FB3-A5B8-02ED5AF8212D}" dt="2026-10-08T22:21:23.668" v="367" actId="20577"/>
          <ac:spMkLst>
            <pc:docMk/>
            <pc:sldMk cId="3430293344" sldId="894"/>
            <ac:spMk id="4" creationId="{49B28C0C-9E88-4CFD-AE91-315FDFA0A65E}"/>
          </ac:spMkLst>
        </pc:spChg>
        <pc:spChg chg="add mod">
          <ac:chgData name="Wittman, Barry" userId="bff186cd-6ce8-41ba-8e8c-e85cdef216de" providerId="ADAL" clId="{5BE28C3A-4F7E-4FB3-A5B8-02ED5AF8212D}" dt="2026-10-08T22:21:19.888" v="344"/>
          <ac:spMkLst>
            <pc:docMk/>
            <pc:sldMk cId="3430293344" sldId="894"/>
            <ac:spMk id="5" creationId="{CE325EF0-30BF-42B6-98F7-273E5A16B81B}"/>
          </ac:spMkLst>
        </pc:spChg>
      </pc:sldChg>
    </pc:docChg>
  </pc:docChgLst>
  <pc:docChgLst>
    <pc:chgData name="Wittman, Barry" userId="bff186cd-6ce8-41ba-8e8c-e85cdef216de" providerId="ADAL" clId="{2448C1A6-9CB1-46F6-8BD4-46E1D129AF2D}"/>
  </pc:docChgLst>
  <pc:docChgLst>
    <pc:chgData name="Wittman, Barry" userId="bff186cd-6ce8-41ba-8e8c-e85cdef216de" providerId="ADAL" clId="{62D27B2C-8304-4490-8D47-9853EB30F051}"/>
  </pc:docChgLst>
  <pc:docChgLst>
    <pc:chgData name="Wittman, Barry" userId="bff186cd-6ce8-41ba-8e8c-e85cdef216de" providerId="ADAL" clId="{6B81FCC9-EF7B-48B6-89E6-C3408D281F12}"/>
  </pc:docChgLst>
  <pc:docChgLst>
    <pc:chgData name="Wittman, Barry" userId="bff186cd-6ce8-41ba-8e8c-e85cdef216de" providerId="ADAL" clId="{22F31E92-4A9D-4F90-BD05-0310E5B82914}"/>
  </pc:docChgLst>
  <pc:docChgLst>
    <pc:chgData name="Wittman, Barry" userId="bff186cd-6ce8-41ba-8e8c-e85cdef216de" providerId="ADAL" clId="{9A9F1373-88D9-4977-B7C6-D1F482155040}"/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7FE8EF-7E1D-4CC2-BD9F-B1936C0AC818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068796-915B-4F4F-972A-93A5DBC27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064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1" y="0"/>
            <a:ext cx="12191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3355848"/>
            <a:ext cx="107696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1828800"/>
            <a:ext cx="107696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5448"/>
            <a:ext cx="10972800" cy="125272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12192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9744" y="118872"/>
            <a:ext cx="10684256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7552" y="1828800"/>
            <a:ext cx="10696448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773936"/>
            <a:ext cx="53848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73936"/>
            <a:ext cx="53848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98988"/>
            <a:ext cx="5386917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49512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698988"/>
            <a:ext cx="5389033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49512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784" y="152400"/>
            <a:ext cx="3364992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5837" y="1743134"/>
            <a:ext cx="7894188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784" y="1730018"/>
            <a:ext cx="329184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3807649" y="0"/>
            <a:ext cx="6096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 bwMode="invGray">
          <a:xfrm>
            <a:off x="3807649" y="0"/>
            <a:ext cx="6096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5448"/>
            <a:ext cx="3366867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71741" y="1484808"/>
            <a:ext cx="8329863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" y="1728216"/>
            <a:ext cx="329184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19456" y="1170432"/>
            <a:ext cx="3364992" cy="201168"/>
          </a:xfrm>
        </p:spPr>
        <p:txBody>
          <a:bodyPr/>
          <a:lstStyle/>
          <a:p>
            <a:fld id="{8A57E976-8075-4937-B12C-3CC32E54B430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807649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 bwMode="invGray">
          <a:xfrm>
            <a:off x="3807649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47744" y="1170432"/>
            <a:ext cx="6925056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119104" y="1170432"/>
            <a:ext cx="978485" cy="201168"/>
          </a:xfrm>
        </p:spPr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8798560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Rectangle 7"/>
          <p:cNvSpPr/>
          <p:nvPr/>
        </p:nvSpPr>
        <p:spPr bwMode="ltGray">
          <a:xfrm>
            <a:off x="8863584" y="0"/>
            <a:ext cx="33528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274641"/>
            <a:ext cx="25400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04801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20796" y="6377460"/>
            <a:ext cx="51152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7" name="Rectangle 6"/>
          <p:cNvSpPr/>
          <p:nvPr/>
        </p:nvSpPr>
        <p:spPr bwMode="ltGray">
          <a:xfrm>
            <a:off x="1" y="1"/>
            <a:ext cx="12191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75192"/>
            <a:ext cx="109728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476999"/>
            <a:ext cx="28448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8A57E976-8075-4937-B12C-3CC32E54B430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20796" y="6476999"/>
            <a:ext cx="7343625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9195" y="6476999"/>
            <a:ext cx="978485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COMP 2230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Week 8 - Friday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Properties of relations:</a:t>
            </a:r>
          </a:p>
          <a:p>
            <a:pPr lvl="1"/>
            <a:r>
              <a:rPr lang="en-US" dirty="0"/>
              <a:t>Reflexive</a:t>
            </a:r>
          </a:p>
          <a:p>
            <a:pPr lvl="1"/>
            <a:r>
              <a:rPr lang="en-US" dirty="0"/>
              <a:t>Symmetric</a:t>
            </a:r>
          </a:p>
          <a:p>
            <a:pPr lvl="1"/>
            <a:r>
              <a:rPr lang="en-US" dirty="0"/>
              <a:t>Transitive</a:t>
            </a:r>
          </a:p>
          <a:p>
            <a:r>
              <a:rPr lang="en-US" dirty="0"/>
              <a:t>Equivalence relations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4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2014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Equivalence relation practice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=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r>
                  <a:rPr lang="en-US" dirty="0"/>
                  <a:t>. A relation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dirty="0"/>
                  <a:t> is defined on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i="1" dirty="0"/>
                  <a:t> </a:t>
                </a:r>
                <a:r>
                  <a:rPr lang="en-US" dirty="0"/>
                  <a:t>as follows:</a:t>
                </a:r>
              </a:p>
              <a:p>
                <a:pPr lvl="1"/>
                <a:r>
                  <a:rPr lang="en-US" dirty="0"/>
                  <a:t>For all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i="1" dirty="0"/>
                  <a:t> </a:t>
                </a:r>
                <a:r>
                  <a:rPr lang="en-US" dirty="0"/>
                  <a:t>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i="1" dirty="0"/>
                  <a:t> </a:t>
                </a:r>
                <a:r>
                  <a:rPr lang="en-US" dirty="0"/>
                  <a:t>in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,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s-ES" i="1" dirty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↔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s-ES" i="1" dirty="0">
                        <a:latin typeface="Cambria Math" panose="02040503050406030204" pitchFamily="18" charset="0"/>
                      </a:rPr>
                      <m:t> = 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s-ES" dirty="0"/>
                  <a:t>.</a:t>
                </a:r>
              </a:p>
              <a:p>
                <a:pPr lvl="1"/>
                <a:r>
                  <a:rPr lang="es-ES" dirty="0" err="1"/>
                  <a:t>Is</a:t>
                </a:r>
                <a:r>
                  <a:rPr lang="es-ES" dirty="0"/>
                  <a:t> </a:t>
                </a:r>
                <a14:m>
                  <m:oMath xmlns:m="http://schemas.openxmlformats.org/officeDocument/2006/math">
                    <m:r>
                      <a:rPr lang="es-ES" i="1" dirty="0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s-ES" dirty="0"/>
                  <a:t> </a:t>
                </a:r>
                <a:r>
                  <a:rPr lang="en-US" dirty="0"/>
                  <a:t>equivalence relation</a:t>
                </a:r>
                <a:r>
                  <a:rPr lang="es-ES" dirty="0"/>
                  <a:t>?</a:t>
                </a:r>
              </a:p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i="1" dirty="0"/>
                  <a:t> </a:t>
                </a:r>
                <a:r>
                  <a:rPr lang="en-US" dirty="0"/>
                  <a:t>be the set of people living in the world today. A relation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i="1" dirty="0"/>
                  <a:t> </a:t>
                </a:r>
                <a:r>
                  <a:rPr lang="en-US" dirty="0"/>
                  <a:t>is defined on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i="1" dirty="0"/>
                  <a:t> </a:t>
                </a:r>
                <a:r>
                  <a:rPr lang="en-US" dirty="0"/>
                  <a:t>as follows:</a:t>
                </a:r>
              </a:p>
              <a:p>
                <a:pPr lvl="1"/>
                <a:r>
                  <a:rPr lang="en-US" dirty="0"/>
                  <a:t>For all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↔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i="1" dirty="0"/>
                  <a:t> </a:t>
                </a:r>
                <a:r>
                  <a:rPr lang="en-US" dirty="0"/>
                  <a:t>lives within 100 miles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/>
                  <a:t>.</a:t>
                </a:r>
              </a:p>
              <a:p>
                <a:pPr lvl="1"/>
                <a:r>
                  <a:rPr lang="en-US" dirty="0"/>
                  <a:t>Is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dirty="0"/>
                  <a:t> an equivalence relation?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527" r="-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7696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4C9059F-9F3F-42B3-A471-333E84236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Modular Arithmetic and Partial Orders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F3DA02-2C8A-4BD5-8F8C-D7BF81FA7D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Three-sentence summary</a:t>
            </a:r>
          </a:p>
        </p:txBody>
      </p:sp>
    </p:spTree>
    <p:extLst>
      <p:ext uri="{BB962C8B-B14F-4D97-AF65-F5344CB8AC3E}">
        <p14:creationId xmlns:p14="http://schemas.microsoft.com/office/powerpoint/2010/main" val="836336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Modular Arithmetic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6392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Modular arithmetic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Modular arithmetic has many applications</a:t>
                </a:r>
              </a:p>
              <a:p>
                <a:pPr lvl="1"/>
                <a:r>
                  <a:rPr lang="en-US" dirty="0"/>
                  <a:t>Many of them in cryptography</a:t>
                </a:r>
              </a:p>
              <a:p>
                <a:r>
                  <a:rPr lang="en-US" dirty="0"/>
                  <a:t>To help us, the following statements for integers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/>
                  <a:t>,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, with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&gt; 1</m:t>
                    </m:r>
                  </m:oMath>
                </a14:m>
                <a:r>
                  <a:rPr lang="en-US" dirty="0"/>
                  <a:t>, are all equivalent:</a:t>
                </a:r>
              </a:p>
              <a:p>
                <a:pPr marL="971550" lvl="1" indent="-514350">
                  <a:buFont typeface="+mj-lt"/>
                  <a:buAutoNum type="arabicPeriod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| 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–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971550" lvl="1" indent="-514350">
                  <a:buFont typeface="+mj-lt"/>
                  <a:buAutoNum type="arabicPeriod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≡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𝑏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(</m:t>
                    </m:r>
                    <m:r>
                      <m:rPr>
                        <m:sty m:val="p"/>
                      </m:rPr>
                      <a:rPr lang="en-US" i="0" dirty="0" smtClean="0">
                        <a:latin typeface="Cambria Math" panose="02040503050406030204" pitchFamily="18" charset="0"/>
                        <a:sym typeface="Symbol"/>
                      </a:rPr>
                      <m:t>mod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)</m:t>
                    </m:r>
                  </m:oMath>
                </a14:m>
                <a:endParaRPr lang="en-US" dirty="0">
                  <a:sym typeface="Symbol"/>
                </a:endParaRPr>
              </a:p>
              <a:p>
                <a:pPr marL="971550" lvl="1" indent="-514350">
                  <a:buFont typeface="+mj-lt"/>
                  <a:buAutoNum type="arabicPeriod"/>
                </a:pPr>
                <a:r>
                  <a:rPr lang="en-US" dirty="0">
                    <a:sym typeface="Symbol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𝑎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=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𝑏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+ 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  <a:sym typeface="Symbol"/>
                      </a:rPr>
                      <m:t>𝑘𝑛</m:t>
                    </m:r>
                  </m:oMath>
                </a14:m>
                <a:r>
                  <a:rPr lang="en-US" dirty="0">
                    <a:sym typeface="Symbol"/>
                  </a:rPr>
                  <a:t> for some integer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𝑘</m:t>
                    </m:r>
                  </m:oMath>
                </a14:m>
                <a:endParaRPr lang="en-US" i="1" dirty="0">
                  <a:sym typeface="Symbol"/>
                </a:endParaRPr>
              </a:p>
              <a:p>
                <a:pPr marL="971550" lvl="1" indent="-514350">
                  <a:buFont typeface="+mj-lt"/>
                  <a:buAutoNum type="arabicPeriod"/>
                </a:pPr>
                <a:r>
                  <a:rPr lang="en-US" dirty="0">
                    <a:sym typeface="Symbol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𝑎</m:t>
                    </m:r>
                  </m:oMath>
                </a14:m>
                <a:r>
                  <a:rPr lang="en-US" dirty="0">
                    <a:sym typeface="Symbol"/>
                  </a:rPr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𝑏</m:t>
                    </m:r>
                  </m:oMath>
                </a14:m>
                <a:r>
                  <a:rPr lang="en-US" dirty="0">
                    <a:sym typeface="Symbol"/>
                  </a:rPr>
                  <a:t> have the same remainder when divided by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𝑛</m:t>
                    </m:r>
                  </m:oMath>
                </a14:m>
                <a:endParaRPr lang="en-US" i="1" dirty="0">
                  <a:sym typeface="Symbol"/>
                </a:endParaRPr>
              </a:p>
              <a:p>
                <a:pPr marL="971550" lvl="1" indent="-514350">
                  <a:buFont typeface="+mj-lt"/>
                  <a:buAutoNum type="arabicPeriod"/>
                </a:pPr>
                <a:r>
                  <a:rPr lang="en-US" dirty="0">
                    <a:sym typeface="Symbol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𝑎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</m:t>
                    </m:r>
                    <m:r>
                      <m:rPr>
                        <m:sty m:val="p"/>
                      </m:rPr>
                      <a:rPr lang="en-US" i="0" dirty="0" smtClean="0">
                        <a:latin typeface="Cambria Math" panose="02040503050406030204" pitchFamily="18" charset="0"/>
                        <a:sym typeface="Symbol"/>
                      </a:rPr>
                      <m:t>mod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=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𝑏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</m:t>
                    </m:r>
                    <m:r>
                      <m:rPr>
                        <m:sty m:val="p"/>
                      </m:rPr>
                      <a:rPr lang="en-US" i="0" dirty="0" smtClean="0">
                        <a:latin typeface="Cambria Math" panose="02040503050406030204" pitchFamily="18" charset="0"/>
                        <a:sym typeface="Symbol"/>
                      </a:rPr>
                      <m:t>mod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𝑛</m:t>
                    </m:r>
                  </m:oMath>
                </a14:m>
                <a:endParaRPr lang="en-US" i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7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36566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Rules of modular arithmetic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be integers with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&gt; 1</m:t>
                    </m:r>
                  </m:oMath>
                </a14:m>
                <a:endParaRPr lang="en-US" dirty="0"/>
              </a:p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≡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𝑐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(</m:t>
                    </m:r>
                    <m:r>
                      <m:rPr>
                        <m:sty m:val="p"/>
                      </m:rPr>
                      <a:rPr lang="en-US" i="0" dirty="0" smtClean="0">
                        <a:latin typeface="Cambria Math" panose="02040503050406030204" pitchFamily="18" charset="0"/>
                        <a:sym typeface="Symbol"/>
                      </a:rPr>
                      <m:t>mod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)</m:t>
                    </m:r>
                  </m:oMath>
                </a14:m>
                <a:r>
                  <a:rPr lang="en-US" dirty="0">
                    <a:sym typeface="Symbol"/>
                  </a:rPr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𝑏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≡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𝑑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(</m:t>
                    </m:r>
                    <m:r>
                      <m:rPr>
                        <m:sty m:val="p"/>
                      </m:rPr>
                      <a:rPr lang="en-US" i="0" dirty="0" smtClean="0">
                        <a:latin typeface="Cambria Math" panose="02040503050406030204" pitchFamily="18" charset="0"/>
                        <a:sym typeface="Symbol"/>
                      </a:rPr>
                      <m:t>mod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)</m:t>
                    </m:r>
                  </m:oMath>
                </a14:m>
                <a:r>
                  <a:rPr lang="en-US" dirty="0">
                    <a:sym typeface="Symbol"/>
                  </a:rPr>
                  <a:t>, then:</a:t>
                </a:r>
              </a:p>
              <a:p>
                <a:pPr marL="971550" lvl="1" indent="-514350">
                  <a:buFont typeface="+mj-lt"/>
                  <a:buAutoNum type="arabicPeriod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 + 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i="1" dirty="0" smtClean="0">
                        <a:latin typeface="Cambria Math" panose="02040503050406030204" pitchFamily="18" charset="0"/>
                      </a:rPr>
                      <m:t>≡(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𝑐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+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𝑑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) (</m:t>
                    </m:r>
                    <m:r>
                      <m:rPr>
                        <m:sty m:val="p"/>
                      </m:rPr>
                      <a:rPr lang="en-US" i="0" dirty="0" smtClean="0">
                        <a:latin typeface="Cambria Math" panose="02040503050406030204" pitchFamily="18" charset="0"/>
                        <a:sym typeface="Symbol"/>
                      </a:rPr>
                      <m:t>mod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)</m:t>
                    </m:r>
                  </m:oMath>
                </a14:m>
                <a:endParaRPr lang="en-US" dirty="0">
                  <a:sym typeface="Symbol"/>
                </a:endParaRPr>
              </a:p>
              <a:p>
                <a:pPr marL="971550" lvl="1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–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)≡(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𝑐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–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𝑑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) (</m:t>
                    </m:r>
                    <m:r>
                      <m:rPr>
                        <m:sty m:val="p"/>
                      </m:rPr>
                      <a:rPr lang="en-US" i="0" dirty="0" smtClean="0">
                        <a:latin typeface="Cambria Math" panose="02040503050406030204" pitchFamily="18" charset="0"/>
                        <a:sym typeface="Symbol"/>
                      </a:rPr>
                      <m:t>mod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)</m:t>
                    </m:r>
                  </m:oMath>
                </a14:m>
                <a:endParaRPr lang="en-US" dirty="0">
                  <a:sym typeface="Symbol"/>
                </a:endParaRPr>
              </a:p>
              <a:p>
                <a:pPr marL="971550" lvl="1" indent="-514350">
                  <a:buFont typeface="+mj-lt"/>
                  <a:buAutoNum type="arabicPeriod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𝑎𝑏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/>
                      </a:rPr>
                      <m:t>≡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  <a:sym typeface="Symbol"/>
                      </a:rPr>
                      <m:t>𝑐𝑑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(</m:t>
                    </m:r>
                    <m:r>
                      <m:rPr>
                        <m:sty m:val="p"/>
                      </m:rPr>
                      <a:rPr lang="en-US" i="0" dirty="0" smtClean="0">
                        <a:latin typeface="Cambria Math" panose="02040503050406030204" pitchFamily="18" charset="0"/>
                        <a:sym typeface="Symbol"/>
                      </a:rPr>
                      <m:t>mod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)</m:t>
                    </m:r>
                  </m:oMath>
                </a14:m>
                <a:endParaRPr lang="en-US" dirty="0">
                  <a:sym typeface="Symbol"/>
                </a:endParaRPr>
              </a:p>
              <a:p>
                <a:pPr marL="971550" lvl="1" indent="-514350">
                  <a:buFont typeface="+mj-lt"/>
                  <a:buAutoNum type="arabicPeriod"/>
                </a:pPr>
                <a:r>
                  <a:rPr lang="en-US" b="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/>
                      </a:rPr>
                      <m:t>≡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  <a:sym typeface="Symbol"/>
                          </a:rPr>
                          <m:t>𝑐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  <a:sym typeface="Symbol"/>
                          </a:rPr>
                          <m:t>𝑚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(</m:t>
                    </m:r>
                    <m:r>
                      <m:rPr>
                        <m:sty m:val="p"/>
                      </m:rPr>
                      <a:rPr lang="en-US" i="0" dirty="0" smtClean="0">
                        <a:latin typeface="Cambria Math" panose="02040503050406030204" pitchFamily="18" charset="0"/>
                        <a:sym typeface="Symbol"/>
                      </a:rPr>
                      <m:t>mod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)</m:t>
                    </m:r>
                  </m:oMath>
                </a14:m>
                <a:r>
                  <a:rPr lang="en-US" dirty="0">
                    <a:sym typeface="Symbol"/>
                  </a:rPr>
                  <a:t>, for all positive integers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𝑚</m:t>
                    </m:r>
                  </m:oMath>
                </a14:m>
                <a:endParaRPr lang="en-US" i="1" dirty="0">
                  <a:sym typeface="Symbol"/>
                </a:endParaRPr>
              </a:p>
              <a:p>
                <a:pPr marL="678942" indent="-514350"/>
                <a:r>
                  <a:rPr lang="en-US" dirty="0">
                    <a:sym typeface="Symbol"/>
                  </a:rPr>
                  <a:t>If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𝑎</m:t>
                    </m:r>
                  </m:oMath>
                </a14:m>
                <a:r>
                  <a:rPr lang="en-US" dirty="0">
                    <a:sym typeface="Symbol"/>
                  </a:rPr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𝑛</m:t>
                    </m:r>
                  </m:oMath>
                </a14:m>
                <a:r>
                  <a:rPr lang="en-US" dirty="0">
                    <a:sym typeface="Symbol"/>
                  </a:rPr>
                  <a:t> are relatively prime (share no common factors), then there is a multiplicative inverse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  <a:sym typeface="Symbol"/>
                          </a:rPr>
                          <m:t>𝑎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  <a:sym typeface="Symbol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dirty="0">
                    <a:sym typeface="Symbol"/>
                  </a:rPr>
                  <a:t> such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  <a:sym typeface="Symbol"/>
                          </a:rPr>
                          <m:t>𝑎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  <a:sym typeface="Symbol"/>
                          </a:rPr>
                          <m:t>−1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/>
                      </a:rPr>
                      <m:t>∙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𝑎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/>
                      </a:rPr>
                      <m:t>≡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1</m:t>
                    </m:r>
                    <m:r>
                      <a:rPr lang="en-US" b="0" i="0" dirty="0" smtClean="0">
                        <a:latin typeface="Cambria Math" panose="02040503050406030204" pitchFamily="18" charset="0"/>
                        <a:sym typeface="Symbol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(</m:t>
                    </m:r>
                    <m:r>
                      <m:rPr>
                        <m:sty m:val="p"/>
                      </m:rPr>
                      <a:rPr lang="en-US" i="0" dirty="0" smtClean="0">
                        <a:latin typeface="Cambria Math" panose="02040503050406030204" pitchFamily="18" charset="0"/>
                        <a:sym typeface="Symbol"/>
                      </a:rPr>
                      <m:t>mod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)</m:t>
                    </m:r>
                  </m:oMath>
                </a14:m>
                <a:endParaRPr lang="en-US" dirty="0">
                  <a:sym typeface="Symbol"/>
                </a:endParaRPr>
              </a:p>
              <a:p>
                <a:pPr marL="678942" indent="-514350"/>
                <a:r>
                  <a:rPr lang="en-US" dirty="0">
                    <a:sym typeface="Symbol"/>
                  </a:rPr>
                  <a:t>I'd love to have us learn how to find this, but there isn't time</a:t>
                </a:r>
                <a:endParaRPr lang="en-US" dirty="0"/>
              </a:p>
              <a:p>
                <a:pPr marL="971550" lvl="1" indent="-514350">
                  <a:buFont typeface="+mj-lt"/>
                  <a:buAutoNum type="arabicPeriod"/>
                </a:pPr>
                <a:endParaRPr lang="en-US" dirty="0"/>
              </a:p>
              <a:p>
                <a:pPr marL="971550" lvl="1" indent="-514350">
                  <a:buFont typeface="+mj-lt"/>
                  <a:buAutoNum type="arabicPeriod"/>
                </a:pPr>
                <a:endParaRPr lang="en-US" dirty="0"/>
              </a:p>
              <a:p>
                <a:pPr marL="971550" lvl="1" indent="-514350">
                  <a:buFont typeface="+mj-lt"/>
                  <a:buAutoNum type="arabicPeriod"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38460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Partial Orders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036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Antisymmetry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dirty="0"/>
                  <a:t> be a relation on a set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dirty="0"/>
                  <a:t> is </a:t>
                </a:r>
                <a:r>
                  <a:rPr lang="en-US" b="1" dirty="0" err="1"/>
                  <a:t>antisymmetric</a:t>
                </a:r>
                <a:r>
                  <a:rPr lang="en-US" dirty="0"/>
                  <a:t> </a:t>
                </a:r>
                <a:r>
                  <a:rPr lang="en-US" dirty="0" err="1"/>
                  <a:t>iff</a:t>
                </a:r>
                <a:r>
                  <a:rPr lang="en-US" dirty="0"/>
                  <a:t> for all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/>
                  <a:t> in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, if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, then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i="1" dirty="0"/>
              </a:p>
              <a:p>
                <a:r>
                  <a:rPr lang="en-US" dirty="0"/>
                  <a:t>That is, if two different elements are related to each other, then the relation is </a:t>
                </a:r>
                <a:r>
                  <a:rPr lang="en-US" b="1" dirty="0"/>
                  <a:t>not</a:t>
                </a:r>
                <a:r>
                  <a:rPr lang="en-US" dirty="0"/>
                  <a:t> </a:t>
                </a:r>
                <a:r>
                  <a:rPr lang="en-US" dirty="0" err="1"/>
                  <a:t>antisymmetric</a:t>
                </a:r>
                <a:endParaRPr lang="en-US" dirty="0"/>
              </a:p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dirty="0"/>
                  <a:t> be the "divides" relation on the set of all positive integers</a:t>
                </a:r>
              </a:p>
              <a:p>
                <a:r>
                  <a:rPr lang="en-US" dirty="0"/>
                  <a:t>Is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antisymmetric</a:t>
                </a:r>
                <a:r>
                  <a:rPr lang="en-US" dirty="0"/>
                  <a:t>?</a:t>
                </a:r>
              </a:p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/>
                  <a:t> be the "divides" relation on the set of all integers</a:t>
                </a:r>
              </a:p>
              <a:p>
                <a:r>
                  <a:rPr lang="en-US" dirty="0"/>
                  <a:t>Is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antisymmetric</a:t>
                </a:r>
                <a:r>
                  <a:rPr lang="en-US" dirty="0"/>
                  <a:t>?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581" b="-23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41691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Partial orders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 relation that is reflexive, antisymmetric, and transitive is called a </a:t>
            </a:r>
            <a:r>
              <a:rPr lang="en-US" b="1" dirty="0"/>
              <a:t>partial order</a:t>
            </a:r>
          </a:p>
          <a:p>
            <a:r>
              <a:rPr lang="en-US" dirty="0"/>
              <a:t>The subset relation is a partial order</a:t>
            </a:r>
          </a:p>
          <a:p>
            <a:pPr lvl="1"/>
            <a:r>
              <a:rPr lang="en-US" dirty="0"/>
              <a:t>Show it's reflexive</a:t>
            </a:r>
          </a:p>
          <a:p>
            <a:pPr lvl="1"/>
            <a:r>
              <a:rPr lang="en-US" dirty="0"/>
              <a:t>Show it's </a:t>
            </a:r>
            <a:r>
              <a:rPr lang="en-US" dirty="0" err="1"/>
              <a:t>antisymmetric</a:t>
            </a:r>
            <a:endParaRPr lang="en-US" dirty="0"/>
          </a:p>
          <a:p>
            <a:pPr lvl="1"/>
            <a:r>
              <a:rPr lang="en-US" dirty="0"/>
              <a:t>Show it's transitive</a:t>
            </a:r>
          </a:p>
          <a:p>
            <a:r>
              <a:rPr lang="en-US" dirty="0"/>
              <a:t>The less than or equal to relation is a partial order</a:t>
            </a:r>
          </a:p>
          <a:p>
            <a:pPr lvl="1"/>
            <a:r>
              <a:rPr lang="en-US" dirty="0"/>
              <a:t>Show it's reflexive</a:t>
            </a:r>
          </a:p>
          <a:p>
            <a:pPr lvl="1"/>
            <a:r>
              <a:rPr lang="en-US" dirty="0"/>
              <a:t>Show it's </a:t>
            </a:r>
            <a:r>
              <a:rPr lang="en-US" dirty="0" err="1"/>
              <a:t>antisymmetric</a:t>
            </a:r>
            <a:endParaRPr lang="en-US" dirty="0"/>
          </a:p>
          <a:p>
            <a:pPr lvl="1"/>
            <a:r>
              <a:rPr lang="en-US" dirty="0"/>
              <a:t>Show it's transitive</a:t>
            </a:r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664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Hasse</a:t>
            </a:r>
            <a:r>
              <a:rPr lang="en-US" dirty="0"/>
              <a:t> Diagrams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Let set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= {1, 2, 3, 9, 18}</m:t>
                    </m:r>
                  </m:oMath>
                </a14:m>
                <a:endParaRPr lang="en-US" dirty="0"/>
              </a:p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dirty="0"/>
                  <a:t> be the "divides" relation on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/>
              </a:p>
              <a:p>
                <a:r>
                  <a:rPr lang="en-US" dirty="0"/>
                  <a:t>Draw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as a set of points and connect each pair of points with arrows if they are related with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endParaRPr lang="en-US" i="1" dirty="0"/>
              </a:p>
              <a:p>
                <a:r>
                  <a:rPr lang="en-US" dirty="0"/>
                  <a:t>Now, delete all loops and transitive arrows</a:t>
                </a:r>
              </a:p>
              <a:p>
                <a:r>
                  <a:rPr lang="en-US" dirty="0"/>
                  <a:t>This is a </a:t>
                </a:r>
                <a:r>
                  <a:rPr lang="en-US" b="1" dirty="0" err="1"/>
                  <a:t>Hasse</a:t>
                </a:r>
                <a:r>
                  <a:rPr lang="en-US" b="1" dirty="0"/>
                  <a:t> Diagram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527" r="-6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4135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Total orders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dirty="0"/>
                  <a:t> be a partial order on set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/>
              </a:p>
              <a:p>
                <a:r>
                  <a:rPr lang="en-US" dirty="0"/>
                  <a:t>Elements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𝐴</m:t>
                    </m:r>
                  </m:oMath>
                </a14:m>
                <a:r>
                  <a:rPr lang="en-US" dirty="0">
                    <a:sym typeface="Symbol"/>
                  </a:rPr>
                  <a:t> are </a:t>
                </a:r>
                <a:r>
                  <a:rPr lang="en-US" b="1" dirty="0">
                    <a:sym typeface="Symbol"/>
                  </a:rPr>
                  <a:t>comparable</a:t>
                </a:r>
                <a:r>
                  <a:rPr lang="en-US" dirty="0">
                    <a:sym typeface="Symbol"/>
                  </a:rPr>
                  <a:t> if either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𝑎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𝑅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𝑏</m:t>
                    </m:r>
                  </m:oMath>
                </a14:m>
                <a:r>
                  <a:rPr lang="en-US" dirty="0">
                    <a:sym typeface="Symbol"/>
                  </a:rPr>
                  <a:t> or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𝑏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𝑅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𝑎</m:t>
                    </m:r>
                  </m:oMath>
                </a14:m>
                <a:r>
                  <a:rPr lang="en-US" dirty="0">
                    <a:sym typeface="Symbol"/>
                  </a:rPr>
                  <a:t> (or both)</a:t>
                </a:r>
              </a:p>
              <a:p>
                <a:r>
                  <a:rPr lang="en-US" dirty="0">
                    <a:sym typeface="Symbol"/>
                  </a:rPr>
                  <a:t>If all the elements in a partial order are comparable, then the partial order is a total order</a:t>
                </a:r>
              </a:p>
              <a:p>
                <a:r>
                  <a:rPr lang="en-US" dirty="0">
                    <a:sym typeface="Symbol"/>
                  </a:rPr>
                  <a:t>Let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𝑅</m:t>
                    </m:r>
                  </m:oMath>
                </a14:m>
                <a:r>
                  <a:rPr lang="en-US" dirty="0">
                    <a:sym typeface="Symbol"/>
                  </a:rPr>
                  <a:t> be the "less than or equal to" relation on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/>
                      </a:rPr>
                      <m:t>ℝ</m:t>
                    </m:r>
                  </m:oMath>
                </a14:m>
                <a:endParaRPr lang="en-US" dirty="0">
                  <a:sym typeface="Symbol"/>
                </a:endParaRPr>
              </a:p>
              <a:p>
                <a:pPr lvl="1"/>
                <a:r>
                  <a:rPr lang="en-US" dirty="0">
                    <a:sym typeface="Symbol"/>
                  </a:rPr>
                  <a:t>Is it a total order?</a:t>
                </a:r>
              </a:p>
              <a:p>
                <a:r>
                  <a:rPr lang="en-US" dirty="0">
                    <a:sym typeface="Symbol"/>
                  </a:rPr>
                  <a:t>Let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𝑆</m:t>
                    </m:r>
                  </m:oMath>
                </a14:m>
                <a:r>
                  <a:rPr lang="en-US" dirty="0">
                    <a:sym typeface="Symbol"/>
                  </a:rPr>
                  <a:t> be the "divides" relation on positive integers</a:t>
                </a:r>
              </a:p>
              <a:p>
                <a:pPr lvl="1"/>
                <a:r>
                  <a:rPr lang="en-US" dirty="0">
                    <a:sym typeface="Symbol"/>
                  </a:rPr>
                  <a:t>Is it a total order?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527" b="-27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19503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Propositional Logic Review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6894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Propositional logic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Statements</a:t>
            </a:r>
          </a:p>
          <a:p>
            <a:r>
              <a:rPr lang="en-US" dirty="0"/>
              <a:t>AND, OR, NOT, IMPLIES</a:t>
            </a:r>
          </a:p>
          <a:p>
            <a:r>
              <a:rPr lang="en-US" dirty="0"/>
              <a:t>Truth tables</a:t>
            </a:r>
          </a:p>
          <a:p>
            <a:r>
              <a:rPr lang="en-US" dirty="0"/>
              <a:t>Logical equivalence</a:t>
            </a:r>
          </a:p>
          <a:p>
            <a:r>
              <a:rPr lang="en-US" dirty="0"/>
              <a:t>De Morgan's laws</a:t>
            </a:r>
          </a:p>
          <a:p>
            <a:r>
              <a:rPr lang="en-US" dirty="0"/>
              <a:t>Tautologies and contradictions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992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Laws of Boolean algebra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0" y="1408176"/>
              <a:ext cx="12192000" cy="544982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670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86255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66244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454152"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Name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Law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Dual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54152"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Commutative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∧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𝑞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≡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𝑞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∧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en-US" sz="20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∨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𝑞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≡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𝑞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∨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en-US" sz="20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54152">
                    <a:tc>
                      <a:txBody>
                        <a:bodyPr/>
                        <a:lstStyle/>
                        <a:p>
                          <a:r>
                            <a:rPr lang="en-US" sz="2000" dirty="0">
                              <a:sym typeface="Symbol"/>
                            </a:rPr>
                            <a:t>Associative</a:t>
                          </a:r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(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∧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𝑞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)  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𝑟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≡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∧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𝑞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∧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𝑟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1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US" sz="2000" b="0" i="1" dirty="0" smtClean="0">
                                        <a:latin typeface="Cambria Math" panose="02040503050406030204" pitchFamily="18" charset="0"/>
                                        <a:sym typeface="Symbol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b="0" i="1" dirty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  <m:r>
                                      <a:rPr lang="en-US" sz="2000" b="0" i="1" dirty="0" smtClean="0">
                                        <a:latin typeface="Cambria Math" panose="02040503050406030204" pitchFamily="18" charset="0"/>
                                      </a:rPr>
                                      <m:t>∨</m:t>
                                    </m:r>
                                    <m:r>
                                      <a:rPr lang="en-US" sz="2000" b="0" i="1" dirty="0">
                                        <a:latin typeface="Cambria Math" panose="02040503050406030204" pitchFamily="18" charset="0"/>
                                        <a:sym typeface="Symbol"/>
                                      </a:rPr>
                                      <m:t>𝑞</m:t>
                                    </m:r>
                                  </m:e>
                                </m:d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∨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𝑟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≡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∨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𝑞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∨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𝑟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454152">
                    <a:tc>
                      <a:txBody>
                        <a:bodyPr/>
                        <a:lstStyle/>
                        <a:p>
                          <a:r>
                            <a:rPr lang="en-US" sz="2000" dirty="0">
                              <a:sym typeface="Symbol"/>
                            </a:rPr>
                            <a:t>Distributive</a:t>
                          </a:r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∧</m:t>
                                </m:r>
                                <m:d>
                                  <m:dPr>
                                    <m:ctrlPr>
                                      <a:rPr lang="en-US" sz="2000" b="0" i="1" dirty="0" smtClean="0">
                                        <a:latin typeface="Cambria Math" panose="02040503050406030204" pitchFamily="18" charset="0"/>
                                        <a:sym typeface="Symbol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b="0" i="1" dirty="0">
                                        <a:latin typeface="Cambria Math" panose="02040503050406030204" pitchFamily="18" charset="0"/>
                                        <a:sym typeface="Symbol"/>
                                      </a:rPr>
                                      <m:t>𝑞</m:t>
                                    </m:r>
                                    <m:r>
                                      <a:rPr lang="en-US" sz="2000" b="0" i="1" dirty="0" smtClean="0">
                                        <a:latin typeface="Cambria Math" panose="02040503050406030204" pitchFamily="18" charset="0"/>
                                        <a:sym typeface="Symbol"/>
                                      </a:rPr>
                                      <m:t>∨</m:t>
                                    </m:r>
                                    <m:r>
                                      <a:rPr lang="en-US" sz="2000" b="0" i="1" dirty="0">
                                        <a:latin typeface="Cambria Math" panose="02040503050406030204" pitchFamily="18" charset="0"/>
                                        <a:sym typeface="Symbol"/>
                                      </a:rPr>
                                      <m:t>𝑟</m:t>
                                    </m:r>
                                  </m:e>
                                </m:d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≡</m:t>
                                </m:r>
                                <m:d>
                                  <m:dPr>
                                    <m:ctrlPr>
                                      <a:rPr lang="en-US" sz="2000" b="0" i="1" dirty="0">
                                        <a:latin typeface="Cambria Math" panose="02040503050406030204" pitchFamily="18" charset="0"/>
                                        <a:sym typeface="Symbol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b="0" i="1" dirty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  <m:r>
                                      <a:rPr lang="en-US" sz="2000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en-US" sz="2000" b="0" i="1" dirty="0">
                                        <a:latin typeface="Cambria Math" panose="02040503050406030204" pitchFamily="18" charset="0"/>
                                        <a:sym typeface="Symbol"/>
                                      </a:rPr>
                                      <m:t>𝑞</m:t>
                                    </m:r>
                                  </m:e>
                                </m:d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∨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(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𝑝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∧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𝑟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∨(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𝑞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∧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𝑟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)≡(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∨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𝑞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)∧(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𝑝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∨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𝑟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454152"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Identity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∧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000" b="0" i="0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t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≡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en-US" sz="2000" b="0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∨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000" b="0" i="0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c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≡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en-US" sz="20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454152"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Negation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∨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~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𝑝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≡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000" b="0" i="0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US" sz="2000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∧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~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𝑝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≡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000" b="0" i="0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c</m:t>
                                </m:r>
                              </m:oMath>
                            </m:oMathPara>
                          </a14:m>
                          <a:endParaRPr lang="en-US" sz="2000" b="0" i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454152"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Double</a:t>
                          </a:r>
                          <a:r>
                            <a:rPr lang="en-US" sz="2000" baseline="0" dirty="0"/>
                            <a:t> Negative</a:t>
                          </a:r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~</m:t>
                                </m:r>
                                <m:d>
                                  <m:dPr>
                                    <m:ctrlPr>
                                      <a:rPr lang="en-US" sz="20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b="0" i="1" dirty="0" smtClean="0">
                                        <a:latin typeface="Cambria Math" panose="02040503050406030204" pitchFamily="18" charset="0"/>
                                      </a:rPr>
                                      <m:t>~</m:t>
                                    </m:r>
                                    <m:r>
                                      <a:rPr lang="en-US" sz="2000" b="0" i="1" dirty="0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</m:d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≡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𝑝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sz="20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454152"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Idempotent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∧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𝑝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≡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en-US" sz="2000" b="0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∨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𝑝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≡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en-US" sz="20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454152"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Universal Bound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∨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000" b="0" i="0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t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≡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000" b="0" i="0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US" sz="2000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∧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000" b="0" i="0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c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≡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000" b="0" i="0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c</m:t>
                                </m:r>
                              </m:oMath>
                            </m:oMathPara>
                          </a14:m>
                          <a:endParaRPr lang="en-US" sz="2000" b="0" i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454152"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De Morgan's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~</m:t>
                                </m:r>
                                <m:d>
                                  <m:dPr>
                                    <m:ctrlPr>
                                      <a:rPr lang="en-US" sz="2000" b="0" i="1" dirty="0" smtClean="0">
                                        <a:latin typeface="Cambria Math" panose="02040503050406030204" pitchFamily="18" charset="0"/>
                                        <a:sym typeface="Symbol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b="0" i="1" dirty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  <m:r>
                                      <a:rPr lang="en-US" sz="2000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en-US" sz="2000" b="0" i="1" dirty="0">
                                        <a:latin typeface="Cambria Math" panose="02040503050406030204" pitchFamily="18" charset="0"/>
                                        <a:sym typeface="Symbol"/>
                                      </a:rPr>
                                      <m:t>𝑞</m:t>
                                    </m:r>
                                  </m:e>
                                </m:d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≡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~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∨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</a:rPr>
                                  <m:t>~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en-US" sz="20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~(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∨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𝑞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)≡~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∧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</a:rPr>
                                  <m:t>~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en-US" sz="20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  <a:tr h="454152"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Absorption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∨(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𝑝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∧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𝑞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)≡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en-US" sz="2000" b="0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∧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𝑝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  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𝑞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)≡</m:t>
                                </m:r>
                                <m:r>
                                  <a:rPr lang="en-US" sz="2000" b="0" i="1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en-US" sz="2000" b="0" i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10"/>
                      </a:ext>
                    </a:extLst>
                  </a:tr>
                  <a:tr h="454152"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Negations of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US" sz="2000" b="0" i="0" dirty="0" smtClean="0">
                                  <a:latin typeface="Cambria Math" panose="02040503050406030204" pitchFamily="18" charset="0"/>
                                </a:rPr>
                                <m:t>t</m:t>
                              </m:r>
                            </m:oMath>
                          </a14:m>
                          <a:r>
                            <a:rPr lang="en-US" sz="2000" b="0" dirty="0"/>
                            <a:t> and</a:t>
                          </a:r>
                          <a:r>
                            <a:rPr lang="en-US" sz="2000" b="0" baseline="0" dirty="0"/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US" sz="2000" b="0" i="0" baseline="0" dirty="0" smtClean="0">
                                  <a:latin typeface="Cambria Math" panose="02040503050406030204" pitchFamily="18" charset="0"/>
                                </a:rPr>
                                <m:t>c</m:t>
                              </m:r>
                            </m:oMath>
                          </a14:m>
                          <a:endParaRPr lang="en-US" sz="2000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~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000" b="0" i="0" dirty="0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≡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000" b="0" i="0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c</m:t>
                                </m:r>
                              </m:oMath>
                            </m:oMathPara>
                          </a14:m>
                          <a:endParaRPr lang="en-US" sz="2000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~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000" b="0" i="0" dirty="0" smtClean="0">
                                    <a:latin typeface="Cambria Math" panose="02040503050406030204" pitchFamily="18" charset="0"/>
                                  </a:rPr>
                                  <m:t>c</m:t>
                                </m:r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≡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000" b="0" i="0" dirty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US" sz="2000" b="0" i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1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56981034"/>
                  </p:ext>
                </p:extLst>
              </p:nvPr>
            </p:nvGraphicFramePr>
            <p:xfrm>
              <a:off x="0" y="1408176"/>
              <a:ext cx="12192000" cy="544982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670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86255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66244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454152"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Name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Law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Dual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54152"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Commutative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9510" t="-108108" r="-147551" b="-10175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15501" t="-108108" r="-538" b="-101756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54152">
                    <a:tc>
                      <a:txBody>
                        <a:bodyPr/>
                        <a:lstStyle/>
                        <a:p>
                          <a:r>
                            <a:rPr lang="en-US" sz="2000" dirty="0">
                              <a:sym typeface="Symbol"/>
                            </a:rPr>
                            <a:t>Associative</a:t>
                          </a:r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9510" t="-205333" r="-147551" b="-9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15501" t="-205333" r="-538" b="-90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454152">
                    <a:tc>
                      <a:txBody>
                        <a:bodyPr/>
                        <a:lstStyle/>
                        <a:p>
                          <a:r>
                            <a:rPr lang="en-US" sz="2000" dirty="0">
                              <a:sym typeface="Symbol"/>
                            </a:rPr>
                            <a:t>Distributive</a:t>
                          </a:r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9510" t="-309459" r="-147551" b="-8162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15501" t="-309459" r="-538" b="-81621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454152"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Identity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9510" t="-404000" r="-147551" b="-705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15501" t="-404000" r="-538" b="-705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454152"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Negation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9510" t="-510811" r="-147551" b="-61486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15501" t="-510811" r="-538" b="-61486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454152"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Double</a:t>
                          </a:r>
                          <a:r>
                            <a:rPr lang="en-US" sz="2000" baseline="0" dirty="0"/>
                            <a:t> Negative</a:t>
                          </a:r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9510" t="-602667" r="-147551" b="-50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454152"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Idempotent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9510" t="-712162" r="-147551" b="-4135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15501" t="-712162" r="-538" b="-4135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454152"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Universal Bound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9510" t="-801333" r="-147551" b="-308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15501" t="-801333" r="-538" b="-308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454152"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De Morgan's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9510" t="-913514" r="-147551" b="-2121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15501" t="-913514" r="-538" b="-21216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  <a:tr h="454152"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Absorption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9510" t="-1000000" r="-147551" b="-109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15501" t="-1000000" r="-538" b="-109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10"/>
                      </a:ext>
                    </a:extLst>
                  </a:tr>
                  <a:tr h="45415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57" t="-1114865" r="-357763" b="-108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9510" t="-1114865" r="-147551" b="-108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15501" t="-1114865" r="-538" b="-1081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1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1460705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Can be used to write an if-then statement</a:t>
                </a:r>
              </a:p>
              <a:p>
                <a:r>
                  <a:rPr lang="en-US" dirty="0" err="1"/>
                  <a:t>Contrapositive</a:t>
                </a:r>
                <a:r>
                  <a:rPr lang="en-US" dirty="0"/>
                  <a:t> is logically equivalent</a:t>
                </a:r>
              </a:p>
              <a:p>
                <a:r>
                  <a:rPr lang="en-US" dirty="0"/>
                  <a:t>Inverse and converse are not (though they are logically equivalent to each other)</a:t>
                </a:r>
              </a:p>
              <a:p>
                <a:r>
                  <a:rPr lang="en-US" dirty="0" err="1"/>
                  <a:t>Biconditional</a:t>
                </a:r>
                <a:r>
                  <a:rPr lang="en-US" dirty="0"/>
                  <a:t>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→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𝑞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∧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𝑞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→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𝑝</m:t>
                    </m:r>
                  </m:oMath>
                </a14:m>
                <a:endParaRPr lang="en-US" i="1" dirty="0">
                  <a:sym typeface="Symbol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6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3496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Predicate Logic Review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913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Predicates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 </a:t>
                </a:r>
                <a:r>
                  <a:rPr lang="en-US" b="1" dirty="0"/>
                  <a:t>predicate</a:t>
                </a:r>
                <a:r>
                  <a:rPr lang="en-US" dirty="0"/>
                  <a:t> is a sentence with a fixed number of variables that becomes a </a:t>
                </a:r>
                <a:r>
                  <a:rPr lang="en-US" b="1" dirty="0"/>
                  <a:t>statement</a:t>
                </a:r>
                <a:r>
                  <a:rPr lang="en-US" dirty="0"/>
                  <a:t> when specific values are substituted for to the variables</a:t>
                </a:r>
              </a:p>
              <a:p>
                <a:r>
                  <a:rPr lang="en-US" dirty="0"/>
                  <a:t>The </a:t>
                </a:r>
                <a:r>
                  <a:rPr lang="en-US" b="1" dirty="0"/>
                  <a:t>domain</a:t>
                </a:r>
                <a:r>
                  <a:rPr lang="en-US" dirty="0"/>
                  <a:t> gives all the possible values that can be substituted</a:t>
                </a:r>
              </a:p>
              <a:p>
                <a:r>
                  <a:rPr lang="en-US" dirty="0"/>
                  <a:t>The </a:t>
                </a:r>
                <a:r>
                  <a:rPr lang="en-US" b="1" dirty="0"/>
                  <a:t>truth set </a:t>
                </a:r>
                <a:r>
                  <a:rPr lang="en-US" dirty="0"/>
                  <a:t>of a predicate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are those elements of the domain that make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true when they are substituted</a:t>
                </a: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6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9833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62500" lnSpcReduction="20000"/>
              </a:bodyPr>
              <a:lstStyle/>
              <a:p>
                <a:r>
                  <a:rPr lang="en-US" dirty="0"/>
                  <a:t>We will frequently be referring to various sets of numbers in this class</a:t>
                </a:r>
              </a:p>
              <a:p>
                <a:r>
                  <a:rPr lang="en-US" dirty="0"/>
                  <a:t>Some typical notation used for these sets: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Some authors use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ℤ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dirty="0"/>
                  <a:t> to refer to non-negative integers  and only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ℕ</m:t>
                    </m:r>
                  </m:oMath>
                </a14:m>
                <a:r>
                  <a:rPr lang="en-US" dirty="0"/>
                  <a:t> for the natural numbers</a:t>
                </a:r>
                <a:endParaRPr lang="en-US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9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609600" y="2438400"/>
              <a:ext cx="10972799" cy="32004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9629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69085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78565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Symbol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Set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Examples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ℝ</m:t>
                                </m:r>
                              </m:oMath>
                            </m:oMathPara>
                          </a14:m>
                          <a:endParaRPr lang="en-US" sz="2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Real numbers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Virtually</a:t>
                          </a:r>
                          <a:r>
                            <a:rPr lang="en-US" sz="2400" baseline="0" dirty="0"/>
                            <a:t> everything</a:t>
                          </a:r>
                          <a:endParaRPr lang="en-US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ℤ</m:t>
                                </m:r>
                              </m:oMath>
                            </m:oMathPara>
                          </a14:m>
                          <a:endParaRPr lang="en-US" sz="2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Integers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i="1" dirty="0" smtClean="0">
                                    <a:latin typeface="Cambria Math" panose="02040503050406030204" pitchFamily="18" charset="0"/>
                                  </a:rPr>
                                  <m:t>{…, −2, −1, 0, 1, 2,…}</m:t>
                                </m:r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ℤ</m:t>
                                    </m:r>
                                  </m:e>
                                  <m:sup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b="0" baseline="30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Negative integers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i="1" dirty="0" smtClean="0">
                                    <a:latin typeface="Cambria Math" panose="02040503050406030204" pitchFamily="18" charset="0"/>
                                  </a:rPr>
                                  <m:t>{−1, −2, −3, …}</m:t>
                                </m:r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ℤ</m:t>
                                    </m:r>
                                  </m:e>
                                  <m:sup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2400" b="0" baseline="30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Positive integers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i="1" dirty="0" smtClean="0">
                                    <a:latin typeface="Cambria Math" panose="02040503050406030204" pitchFamily="18" charset="0"/>
                                  </a:rPr>
                                  <m:t>{1, 2, 3, …}</m:t>
                                </m:r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ℕ</m:t>
                                </m:r>
                              </m:oMath>
                            </m:oMathPara>
                          </a14:m>
                          <a:endParaRPr lang="en-US" sz="2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Natural numbers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i="1" dirty="0" smtClean="0">
                                    <a:latin typeface="Cambria Math" panose="02040503050406030204" pitchFamily="18" charset="0"/>
                                  </a:rPr>
                                  <m:t>{1, 2, 3, …}</m:t>
                                </m:r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ℚ</m:t>
                                </m:r>
                              </m:oMath>
                            </m:oMathPara>
                          </a14:m>
                          <a:endParaRPr lang="en-US" sz="24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Rational numbers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sz="2400" b="0" i="1" baseline="0" dirty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US" sz="2400" b="0" i="0" baseline="0" dirty="0">
                              <a:latin typeface="+mj-lt"/>
                            </a:rPr>
                            <a:t>where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baseline="0" dirty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400" b="0" i="1" baseline="0" dirty="0" err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400" b="0" i="1" baseline="0" dirty="0" err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baseline="0" dirty="0" err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sz="2400" b="0" i="1" baseline="0" dirty="0" smtClean="0">
                                  <a:latin typeface="Cambria Math" panose="02040503050406030204" pitchFamily="18" charset="0"/>
                                  <a:sym typeface="Symbol"/>
                                </a:rPr>
                                <m:t>∈</m:t>
                              </m:r>
                              <m:r>
                                <a:rPr lang="en-US" sz="2400" b="0" i="1" baseline="0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Symbol"/>
                                </a:rPr>
                                <m:t>ℤ</m:t>
                              </m:r>
                              <m:r>
                                <a:rPr lang="en-US" sz="2400" b="0" i="1" baseline="0" dirty="0" smtClean="0">
                                  <a:latin typeface="Cambria Math" panose="02040503050406030204" pitchFamily="18" charset="0"/>
                                  <a:sym typeface="Symbol"/>
                                </a:rPr>
                                <m:t> </m:t>
                              </m:r>
                              <m:r>
                                <a:rPr lang="en-US" sz="2400" b="0" i="1" baseline="0" dirty="0" smtClean="0">
                                  <a:latin typeface="Cambria Math" panose="02040503050406030204" pitchFamily="18" charset="0"/>
                                  <a:sym typeface="Symbol"/>
                                </a:rPr>
                                <m:t>𝑎𝑛𝑑</m:t>
                              </m:r>
                              <m:r>
                                <a:rPr lang="en-US" sz="2400" b="0" i="1" baseline="0" dirty="0" smtClean="0">
                                  <a:latin typeface="Cambria Math" panose="02040503050406030204" pitchFamily="18" charset="0"/>
                                  <a:sym typeface="Symbol"/>
                                </a:rPr>
                                <m:t> </m:t>
                              </m:r>
                              <m:r>
                                <a:rPr lang="en-US" sz="2400" b="0" i="1" baseline="0" dirty="0" smtClean="0">
                                  <a:latin typeface="Cambria Math" panose="02040503050406030204" pitchFamily="18" charset="0"/>
                                  <a:sym typeface="Symbol"/>
                                </a:rPr>
                                <m:t>𝑏</m:t>
                              </m:r>
                              <m:r>
                                <a:rPr lang="en-US" sz="2400" b="0" i="1" baseline="0" dirty="0" smtClean="0">
                                  <a:latin typeface="Cambria Math" panose="02040503050406030204" pitchFamily="18" charset="0"/>
                                  <a:sym typeface="Symbol"/>
                                </a:rPr>
                                <m:t>≠0</m:t>
                              </m:r>
                            </m:oMath>
                          </a14:m>
                          <a:endParaRPr lang="en-US" sz="24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814894"/>
                  </p:ext>
                </p:extLst>
              </p:nvPr>
            </p:nvGraphicFramePr>
            <p:xfrm>
              <a:off x="609600" y="2438400"/>
              <a:ext cx="10972799" cy="32004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9629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69085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78565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Symbol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Set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Examples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816" t="-110667" r="-636735" b="-53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Real numbers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Virtually</a:t>
                          </a:r>
                          <a:r>
                            <a:rPr lang="en-US" sz="2400" baseline="0" dirty="0"/>
                            <a:t> everything</a:t>
                          </a:r>
                          <a:endParaRPr lang="en-US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816" t="-210667" r="-636735" b="-43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Integers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89884" t="-210667" r="-527" b="-430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816" t="-310667" r="-636735" b="-33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Negative integers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89884" t="-310667" r="-527" b="-330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816" t="-410667" r="-636735" b="-23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Positive integers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89884" t="-410667" r="-527" b="-230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816" t="-510667" r="-636735" b="-13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Natural numbers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89884" t="-510667" r="-527" b="-130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816" t="-610667" r="-636735" b="-3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Rational numbers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89884" t="-610667" r="-527" b="-30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020417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Quantifiers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The universal quantifier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∀</m:t>
                    </m:r>
                  </m:oMath>
                </a14:m>
                <a:r>
                  <a:rPr lang="en-US" dirty="0">
                    <a:sym typeface="Symbol"/>
                  </a:rPr>
                  <a:t> means "for all"</a:t>
                </a:r>
              </a:p>
              <a:p>
                <a:r>
                  <a:rPr lang="en-US" dirty="0">
                    <a:sym typeface="Symbol"/>
                  </a:rPr>
                  <a:t>The statement "All DJ’s are mad ill" can be written more formally as:</a:t>
                </a: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∀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𝑥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∈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𝐷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,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𝑀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)</m:t>
                    </m:r>
                  </m:oMath>
                </a14:m>
                <a:endParaRPr lang="en-US" dirty="0">
                  <a:sym typeface="Symbol"/>
                </a:endParaRPr>
              </a:p>
              <a:p>
                <a:pPr lvl="1"/>
                <a:r>
                  <a:rPr lang="en-US" dirty="0">
                    <a:sym typeface="Symbol"/>
                  </a:rPr>
                  <a:t>Where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𝐷</m:t>
                    </m:r>
                  </m:oMath>
                </a14:m>
                <a:r>
                  <a:rPr lang="en-US" dirty="0">
                    <a:sym typeface="Symbol"/>
                  </a:rPr>
                  <a:t> is the set of DJ’s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𝑀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)</m:t>
                    </m:r>
                  </m:oMath>
                </a14:m>
                <a:r>
                  <a:rPr lang="en-US" dirty="0">
                    <a:sym typeface="Symbol"/>
                  </a:rPr>
                  <a:t> denotes that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𝑥</m:t>
                    </m:r>
                  </m:oMath>
                </a14:m>
                <a:r>
                  <a:rPr lang="en-US" dirty="0">
                    <a:sym typeface="Symbol"/>
                  </a:rPr>
                  <a:t> is mad ill</a:t>
                </a:r>
                <a:endParaRPr lang="en-US" dirty="0"/>
              </a:p>
              <a:p>
                <a:r>
                  <a:rPr lang="en-US" dirty="0"/>
                  <a:t>The existential quantifier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∃</m:t>
                    </m:r>
                  </m:oMath>
                </a14:m>
                <a:r>
                  <a:rPr lang="en-US" dirty="0">
                    <a:sym typeface="Symbol"/>
                  </a:rPr>
                  <a:t> means "there exists"</a:t>
                </a:r>
              </a:p>
              <a:p>
                <a:r>
                  <a:rPr lang="en-US" dirty="0">
                    <a:sym typeface="Symbol"/>
                  </a:rPr>
                  <a:t>The statement "Some emcee can bust a rhyme" can be written more formally as:</a:t>
                </a:r>
              </a:p>
              <a:p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∃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𝑦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∈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𝐸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,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𝐵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𝑦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)</m:t>
                    </m:r>
                  </m:oMath>
                </a14:m>
                <a:endParaRPr lang="en-US" dirty="0">
                  <a:sym typeface="Symbol"/>
                </a:endParaRPr>
              </a:p>
              <a:p>
                <a:pPr lvl="1"/>
                <a:r>
                  <a:rPr lang="en-US" dirty="0">
                    <a:sym typeface="Symbol"/>
                  </a:rPr>
                  <a:t>Where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𝐸</m:t>
                    </m:r>
                  </m:oMath>
                </a14:m>
                <a:r>
                  <a:rPr lang="en-US" dirty="0">
                    <a:sym typeface="Symbol"/>
                  </a:rPr>
                  <a:t> is the set of emcees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𝐵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𝑦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)</m:t>
                    </m:r>
                  </m:oMath>
                </a14:m>
                <a:r>
                  <a:rPr lang="en-US" dirty="0">
                    <a:sym typeface="Symbol"/>
                  </a:rPr>
                  <a:t> denotes that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𝑦</m:t>
                    </m:r>
                  </m:oMath>
                </a14:m>
                <a:r>
                  <a:rPr lang="en-US" dirty="0">
                    <a:sym typeface="Symbol"/>
                  </a:rPr>
                  <a:t> can bust a rhyme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56990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Negating quantified statements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When doing a negation, negate the predicate and change the universal quantifier to existential or vice versa</a:t>
                </a:r>
              </a:p>
              <a:p>
                <a:r>
                  <a:rPr lang="en-US" dirty="0"/>
                  <a:t>Formally: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~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∀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  <a:sym typeface="Symbol"/>
                          </a:rPr>
                          <m:t>𝑥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  <a:sym typeface="Symbol"/>
                          </a:rPr>
                          <m:t>, 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  <a:sym typeface="Symbol"/>
                          </a:rPr>
                          <m:t>𝑃</m:t>
                        </m:r>
                        <m:d>
                          <m:dPr>
                            <m:ctrlPr>
                              <a:rPr lang="en-US" i="1" dirty="0" smtClean="0">
                                <a:latin typeface="Cambria Math" panose="02040503050406030204" pitchFamily="18" charset="0"/>
                                <a:sym typeface="Symbol"/>
                              </a:rPr>
                            </m:ctrlPr>
                          </m:dPr>
                          <m:e>
                            <m:r>
                              <a:rPr lang="en-US" i="1" dirty="0" smtClean="0">
                                <a:latin typeface="Cambria Math" panose="02040503050406030204" pitchFamily="18" charset="0"/>
                                <a:sym typeface="Symbol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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∃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, ~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)</m:t>
                    </m:r>
                  </m:oMath>
                </a14:m>
                <a:endParaRPr lang="en-US" dirty="0">
                  <a:sym typeface="Symbol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~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  <a:sym typeface="Symbol"/>
                          </a:rPr>
                          <m:t>∃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  <a:sym typeface="Symbol"/>
                          </a:rPr>
                          <m:t>𝑥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  <a:sym typeface="Symbol"/>
                          </a:rPr>
                          <m:t>, 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  <a:sym typeface="Symbol"/>
                          </a:rPr>
                          <m:t>𝑃</m:t>
                        </m:r>
                        <m:d>
                          <m:dPr>
                            <m:ctrlPr>
                              <a:rPr lang="en-US" i="1" dirty="0" smtClean="0">
                                <a:latin typeface="Cambria Math" panose="02040503050406030204" pitchFamily="18" charset="0"/>
                                <a:sym typeface="Symbol"/>
                              </a:rPr>
                            </m:ctrlPr>
                          </m:dPr>
                          <m:e>
                            <m:r>
                              <a:rPr lang="en-US" i="1" dirty="0" smtClean="0">
                                <a:latin typeface="Cambria Math" panose="02040503050406030204" pitchFamily="18" charset="0"/>
                                <a:sym typeface="Symbol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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∀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, ~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)</m:t>
                    </m:r>
                  </m:oMath>
                </a14:m>
                <a:endParaRPr lang="en-US" dirty="0">
                  <a:sym typeface="Symbol"/>
                </a:endParaRPr>
              </a:p>
              <a:p>
                <a:r>
                  <a:rPr lang="en-US" dirty="0">
                    <a:sym typeface="Symbol"/>
                  </a:rPr>
                  <a:t>Thus, the negation of "Every dragon breathes fire" is "There is one dragon that does not breathe fire"</a:t>
                </a:r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659" r="-1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96848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Vacuously true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statement with a universal quantifier whose domain is the empty set is </a:t>
            </a:r>
            <a:r>
              <a:rPr lang="en-US" b="1" dirty="0"/>
              <a:t>vacuously true</a:t>
            </a:r>
          </a:p>
          <a:p>
            <a:r>
              <a:rPr lang="en-US" dirty="0"/>
              <a:t>When we talk about "all things" and there's nothing there, we can say anything we want</a:t>
            </a:r>
          </a:p>
          <a:p>
            <a:r>
              <a:rPr lang="en-US" dirty="0"/>
              <a:t>"All mythological creatures are real."</a:t>
            </a:r>
          </a:p>
          <a:p>
            <a:r>
              <a:rPr lang="en-US" dirty="0"/>
              <a:t>Every single one of the (of which there are none) is real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175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r>
                  <a:rPr lang="en-US" dirty="0"/>
                  <a:t>Recall:</a:t>
                </a:r>
              </a:p>
              <a:p>
                <a:pPr lvl="1"/>
                <a:r>
                  <a:rPr lang="en-US" dirty="0"/>
                  <a:t>Statement: 	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→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𝑞</m:t>
                    </m:r>
                  </m:oMath>
                </a14:m>
                <a:endParaRPr lang="en-US" i="1" dirty="0">
                  <a:sym typeface="Symbol"/>
                </a:endParaRPr>
              </a:p>
              <a:p>
                <a:pPr lvl="1"/>
                <a:r>
                  <a:rPr lang="en-US" dirty="0" err="1">
                    <a:sym typeface="Symbol"/>
                  </a:rPr>
                  <a:t>Contrapositive</a:t>
                </a:r>
                <a:r>
                  <a:rPr lang="en-US" dirty="0">
                    <a:sym typeface="Symbol"/>
                  </a:rPr>
                  <a:t>:	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~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𝑞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→~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𝑝</m:t>
                    </m:r>
                  </m:oMath>
                </a14:m>
                <a:endParaRPr lang="en-US" i="1" dirty="0">
                  <a:sym typeface="Symbol"/>
                </a:endParaRPr>
              </a:p>
              <a:p>
                <a:pPr lvl="1"/>
                <a:r>
                  <a:rPr lang="en-US" dirty="0">
                    <a:sym typeface="Symbol"/>
                  </a:rPr>
                  <a:t>Converse:	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𝑞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→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𝑝</m:t>
                    </m:r>
                  </m:oMath>
                </a14:m>
                <a:endParaRPr lang="en-US" i="1" dirty="0">
                  <a:sym typeface="Symbol"/>
                </a:endParaRPr>
              </a:p>
              <a:p>
                <a:pPr lvl="1"/>
                <a:r>
                  <a:rPr lang="en-US" dirty="0">
                    <a:sym typeface="Symbol"/>
                  </a:rPr>
                  <a:t>Inverse:		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~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𝑝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→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~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𝑞</m:t>
                    </m:r>
                  </m:oMath>
                </a14:m>
                <a:endParaRPr lang="en-US" i="1" dirty="0">
                  <a:sym typeface="Symbol"/>
                </a:endParaRPr>
              </a:p>
              <a:p>
                <a:r>
                  <a:rPr lang="en-US" dirty="0">
                    <a:sym typeface="Symbol"/>
                  </a:rPr>
                  <a:t>These can be extended to universal statements:</a:t>
                </a:r>
              </a:p>
              <a:p>
                <a:pPr lvl="1"/>
                <a:r>
                  <a:rPr lang="en-US" dirty="0"/>
                  <a:t>Statement: 	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∀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,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)→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i="1" dirty="0">
                  <a:sym typeface="Symbol"/>
                </a:endParaRPr>
              </a:p>
              <a:p>
                <a:pPr lvl="1"/>
                <a:r>
                  <a:rPr lang="en-US" dirty="0" err="1">
                    <a:sym typeface="Symbol"/>
                  </a:rPr>
                  <a:t>Contrapositive</a:t>
                </a:r>
                <a:r>
                  <a:rPr lang="en-US" dirty="0">
                    <a:sym typeface="Symbol"/>
                  </a:rPr>
                  <a:t>:	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∀ </m:t>
                    </m:r>
                  </m:oMath>
                </a14:m>
                <a:r>
                  <a:rPr lang="en-US" dirty="0">
                    <a:sym typeface="Symbol"/>
                  </a:rPr>
                  <a:t>x, ~</a:t>
                </a:r>
                <a:r>
                  <a:rPr lang="en-US" i="1" dirty="0"/>
                  <a:t>Q</a:t>
                </a:r>
                <a:r>
                  <a:rPr lang="en-US" dirty="0"/>
                  <a:t>(</a:t>
                </a:r>
                <a:r>
                  <a:rPr lang="en-US" i="1" dirty="0"/>
                  <a:t>x</a:t>
                </a:r>
                <a:r>
                  <a:rPr lang="en-US" dirty="0"/>
                  <a:t>)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→</m:t>
                    </m:r>
                  </m:oMath>
                </a14:m>
                <a:r>
                  <a:rPr lang="en-US" dirty="0">
                    <a:sym typeface="Symbol"/>
                  </a:rPr>
                  <a:t> ~</a:t>
                </a:r>
                <a:r>
                  <a:rPr lang="en-US" i="1" dirty="0">
                    <a:sym typeface="Symbol"/>
                  </a:rPr>
                  <a:t>P</a:t>
                </a:r>
                <a:r>
                  <a:rPr lang="en-US" dirty="0"/>
                  <a:t>(</a:t>
                </a:r>
                <a:r>
                  <a:rPr lang="en-US" i="1" dirty="0"/>
                  <a:t>x</a:t>
                </a:r>
                <a:r>
                  <a:rPr lang="en-US" dirty="0"/>
                  <a:t>)</a:t>
                </a:r>
                <a:endParaRPr lang="en-US" i="1" dirty="0">
                  <a:sym typeface="Symbol"/>
                </a:endParaRPr>
              </a:p>
              <a:p>
                <a:pPr lvl="1"/>
                <a:r>
                  <a:rPr lang="en-US" dirty="0">
                    <a:sym typeface="Symbol"/>
                  </a:rPr>
                  <a:t>Converse:	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∀ </m:t>
                    </m:r>
                  </m:oMath>
                </a14:m>
                <a:r>
                  <a:rPr lang="en-US" dirty="0">
                    <a:sym typeface="Symbol"/>
                  </a:rPr>
                  <a:t>x, </a:t>
                </a:r>
                <a:r>
                  <a:rPr lang="en-US" i="1" dirty="0"/>
                  <a:t>Q</a:t>
                </a:r>
                <a:r>
                  <a:rPr lang="en-US" dirty="0"/>
                  <a:t>(</a:t>
                </a:r>
                <a:r>
                  <a:rPr lang="en-US" i="1" dirty="0"/>
                  <a:t>x</a:t>
                </a:r>
                <a:r>
                  <a:rPr lang="en-US" dirty="0"/>
                  <a:t>)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→</m:t>
                    </m:r>
                  </m:oMath>
                </a14:m>
                <a:r>
                  <a:rPr lang="en-US" dirty="0">
                    <a:sym typeface="Symbol"/>
                  </a:rPr>
                  <a:t> </a:t>
                </a:r>
                <a:r>
                  <a:rPr lang="en-US" i="1" dirty="0"/>
                  <a:t>P</a:t>
                </a:r>
                <a:r>
                  <a:rPr lang="en-US" dirty="0"/>
                  <a:t>(</a:t>
                </a:r>
                <a:r>
                  <a:rPr lang="en-US" i="1" dirty="0"/>
                  <a:t>x</a:t>
                </a:r>
                <a:r>
                  <a:rPr lang="en-US" dirty="0"/>
                  <a:t>)</a:t>
                </a:r>
                <a:endParaRPr lang="en-US" i="1" dirty="0">
                  <a:sym typeface="Symbol"/>
                </a:endParaRPr>
              </a:p>
              <a:p>
                <a:pPr lvl="1"/>
                <a:r>
                  <a:rPr lang="en-US" dirty="0">
                    <a:sym typeface="Symbol"/>
                  </a:rPr>
                  <a:t>Inverse:		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∀ </m:t>
                    </m:r>
                  </m:oMath>
                </a14:m>
                <a:r>
                  <a:rPr lang="en-US" dirty="0">
                    <a:sym typeface="Symbol"/>
                  </a:rPr>
                  <a:t>x, ~</a:t>
                </a:r>
                <a:r>
                  <a:rPr lang="en-US" i="1" dirty="0"/>
                  <a:t>P</a:t>
                </a:r>
                <a:r>
                  <a:rPr lang="en-US" dirty="0"/>
                  <a:t>(</a:t>
                </a:r>
                <a:r>
                  <a:rPr lang="en-US" i="1" dirty="0"/>
                  <a:t>x</a:t>
                </a:r>
                <a:r>
                  <a:rPr lang="en-US" dirty="0"/>
                  <a:t>)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→</m:t>
                    </m:r>
                  </m:oMath>
                </a14:m>
                <a:r>
                  <a:rPr lang="en-US" dirty="0">
                    <a:sym typeface="Symbol"/>
                  </a:rPr>
                  <a:t> ~</a:t>
                </a:r>
                <a:r>
                  <a:rPr lang="en-US" i="1" dirty="0"/>
                  <a:t>Q</a:t>
                </a:r>
                <a:r>
                  <a:rPr lang="en-US" dirty="0"/>
                  <a:t>(</a:t>
                </a:r>
                <a:r>
                  <a:rPr lang="en-US" i="1" dirty="0"/>
                  <a:t>x</a:t>
                </a:r>
                <a:r>
                  <a:rPr lang="en-US" dirty="0"/>
                  <a:t>)</a:t>
                </a:r>
              </a:p>
              <a:p>
                <a:r>
                  <a:rPr lang="en-US" dirty="0">
                    <a:sym typeface="Symbol"/>
                  </a:rPr>
                  <a:t>Similar properties relating a statement equating a statement to its </a:t>
                </a:r>
                <a:r>
                  <a:rPr lang="en-US" dirty="0" err="1">
                    <a:sym typeface="Symbol"/>
                  </a:rPr>
                  <a:t>contrapositive</a:t>
                </a:r>
                <a:r>
                  <a:rPr lang="en-US" dirty="0">
                    <a:sym typeface="Symbol"/>
                  </a:rPr>
                  <a:t> (but not to its converse and inverse) apply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7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2567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 quantifiers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With multiple quantifiers, we imagine that corresponding "actions" happen in the same order as the quantifiers</a:t>
                </a:r>
              </a:p>
              <a:p>
                <a:r>
                  <a:rPr lang="en-US" dirty="0"/>
                  <a:t>The action for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∀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𝑥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∈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𝐴</m:t>
                    </m:r>
                  </m:oMath>
                </a14:m>
                <a:r>
                  <a:rPr lang="en-US" dirty="0">
                    <a:sym typeface="Symbol"/>
                  </a:rPr>
                  <a:t> is something like, "pick any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𝑥</m:t>
                    </m:r>
                  </m:oMath>
                </a14:m>
                <a:r>
                  <a:rPr lang="en-US" dirty="0">
                    <a:sym typeface="Symbol"/>
                  </a:rPr>
                  <a:t> from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𝐴</m:t>
                    </m:r>
                  </m:oMath>
                </a14:m>
                <a:r>
                  <a:rPr lang="en-US" dirty="0">
                    <a:sym typeface="Symbol"/>
                  </a:rPr>
                  <a:t> you want"</a:t>
                </a:r>
              </a:p>
              <a:p>
                <a:r>
                  <a:rPr lang="en-US" dirty="0">
                    <a:sym typeface="Symbol"/>
                  </a:rPr>
                  <a:t>Since a "for all" must work on everything, it doesn’t matter which you pick</a:t>
                </a:r>
              </a:p>
              <a:p>
                <a:r>
                  <a:rPr lang="en-US" dirty="0"/>
                  <a:t>The action for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∃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𝑦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∈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𝐵</m:t>
                    </m:r>
                  </m:oMath>
                </a14:m>
                <a:r>
                  <a:rPr lang="en-US" dirty="0">
                    <a:sym typeface="Symbol"/>
                  </a:rPr>
                  <a:t> is something like, "find some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𝑦</m:t>
                    </m:r>
                  </m:oMath>
                </a14:m>
                <a:r>
                  <a:rPr lang="en-US" dirty="0">
                    <a:sym typeface="Symbol"/>
                  </a:rPr>
                  <a:t> from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𝐵</m:t>
                    </m:r>
                  </m:oMath>
                </a14:m>
                <a:r>
                  <a:rPr lang="en-US" dirty="0">
                    <a:sym typeface="Symbol"/>
                  </a:rPr>
                  <a:t>"</a:t>
                </a:r>
              </a:p>
              <a:p>
                <a:r>
                  <a:rPr lang="en-US" dirty="0">
                    <a:sym typeface="Symbol"/>
                  </a:rPr>
                  <a:t>Since a "there exists" only needs one to work, you should try to find the one that matches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659" r="-56" b="-22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3564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Negating or changing multiple quantifiers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For negation,</a:t>
                </a:r>
              </a:p>
              <a:p>
                <a:pPr lvl="1"/>
                <a:r>
                  <a:rPr lang="en-US" dirty="0"/>
                  <a:t>Simply switch every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∀</m:t>
                    </m:r>
                  </m:oMath>
                </a14:m>
                <a:r>
                  <a:rPr lang="en-US" dirty="0">
                    <a:sym typeface="Symbol"/>
                  </a:rPr>
                  <a:t> to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∃</m:t>
                    </m:r>
                  </m:oMath>
                </a14:m>
                <a:r>
                  <a:rPr lang="en-US" dirty="0">
                    <a:sym typeface="Symbol"/>
                  </a:rPr>
                  <a:t> and every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∃</m:t>
                    </m:r>
                  </m:oMath>
                </a14:m>
                <a:r>
                  <a:rPr lang="en-US" dirty="0">
                    <a:sym typeface="Symbol"/>
                  </a:rPr>
                  <a:t> to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∀</m:t>
                    </m:r>
                  </m:oMath>
                </a14:m>
                <a:r>
                  <a:rPr lang="en-US" dirty="0">
                    <a:sym typeface="Symbol"/>
                  </a:rPr>
                  <a:t> </a:t>
                </a:r>
              </a:p>
              <a:p>
                <a:pPr lvl="1"/>
                <a:r>
                  <a:rPr lang="en-US" dirty="0">
                    <a:sym typeface="Symbol"/>
                  </a:rPr>
                  <a:t>Then negate the predicate</a:t>
                </a:r>
                <a:endParaRPr lang="en-US" dirty="0"/>
              </a:p>
              <a:p>
                <a:r>
                  <a:rPr lang="en-US" dirty="0"/>
                  <a:t>Changing the order of quantifiers can change the truth of the whole statement but does not always</a:t>
                </a:r>
              </a:p>
              <a:p>
                <a:r>
                  <a:rPr lang="en-US" dirty="0"/>
                  <a:t>Furthermore, quantifiers of the same type are commutative:</a:t>
                </a:r>
              </a:p>
              <a:p>
                <a:pPr lvl="1"/>
                <a:r>
                  <a:rPr lang="en-US" dirty="0"/>
                  <a:t>You can reorder a sequence of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∀</m:t>
                    </m:r>
                  </m:oMath>
                </a14:m>
                <a:r>
                  <a:rPr lang="en-US" dirty="0">
                    <a:sym typeface="Symbol"/>
                  </a:rPr>
                  <a:t> quantifiers however you want</a:t>
                </a:r>
              </a:p>
              <a:p>
                <a:pPr lvl="1"/>
                <a:r>
                  <a:rPr lang="en-US" dirty="0"/>
                  <a:t>The same goes for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∃</m:t>
                    </m:r>
                  </m:oMath>
                </a14:m>
                <a:endParaRPr lang="en-US" dirty="0">
                  <a:sym typeface="Symbol"/>
                </a:endParaRPr>
              </a:p>
              <a:p>
                <a:pPr lvl="1"/>
                <a:r>
                  <a:rPr lang="en-US" dirty="0">
                    <a:sym typeface="Symbol"/>
                  </a:rPr>
                  <a:t>Once they start overlapping, however, you can’t be sure anymore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7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23954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Proofs Review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5496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Proving existential statements and disproving universal ones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>
                    <a:sym typeface="Symbol"/>
                  </a:rPr>
                  <a:t>To prove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∃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𝑥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∈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𝐷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,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)</m:t>
                    </m:r>
                  </m:oMath>
                </a14:m>
                <a:r>
                  <a:rPr lang="en-US" dirty="0">
                    <a:sym typeface="Symbol"/>
                  </a:rPr>
                  <a:t> we need to find at least one element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𝐷</m:t>
                    </m:r>
                  </m:oMath>
                </a14:m>
                <a:r>
                  <a:rPr lang="en-US" dirty="0">
                    <a:sym typeface="Symbol"/>
                  </a:rPr>
                  <a:t> that makes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)</m:t>
                    </m:r>
                  </m:oMath>
                </a14:m>
                <a:r>
                  <a:rPr lang="en-US" dirty="0">
                    <a:sym typeface="Symbol"/>
                  </a:rPr>
                  <a:t> true</a:t>
                </a:r>
              </a:p>
              <a:p>
                <a:endParaRPr lang="en-US" dirty="0">
                  <a:sym typeface="Symbol"/>
                </a:endParaRPr>
              </a:p>
              <a:p>
                <a:r>
                  <a:rPr lang="en-US" dirty="0">
                    <a:sym typeface="Symbol"/>
                  </a:rPr>
                  <a:t>To disprove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∀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𝑥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∈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𝐷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,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)→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𝑄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)</m:t>
                    </m:r>
                  </m:oMath>
                </a14:m>
                <a:r>
                  <a:rPr lang="en-US" dirty="0">
                    <a:sym typeface="Symbol"/>
                  </a:rPr>
                  <a:t>, we need to find an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𝑥</m:t>
                    </m:r>
                  </m:oMath>
                </a14:m>
                <a:r>
                  <a:rPr lang="en-US" dirty="0">
                    <a:sym typeface="Symbol"/>
                  </a:rPr>
                  <a:t> that makes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) </m:t>
                    </m:r>
                  </m:oMath>
                </a14:m>
                <a:r>
                  <a:rPr lang="en-US" dirty="0">
                    <a:sym typeface="Symbol"/>
                  </a:rPr>
                  <a:t>true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𝑄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)</m:t>
                    </m:r>
                  </m:oMath>
                </a14:m>
                <a:r>
                  <a:rPr lang="en-US" dirty="0">
                    <a:sym typeface="Symbol"/>
                  </a:rPr>
                  <a:t> false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5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4616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Proving universal statements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10000"/>
              </a:bodyPr>
              <a:lstStyle/>
              <a:p>
                <a:r>
                  <a:rPr lang="en-US" dirty="0"/>
                  <a:t>If the domain is finite, we can use the </a:t>
                </a:r>
                <a:r>
                  <a:rPr lang="en-US" b="1" dirty="0"/>
                  <a:t>method of exhaustion</a:t>
                </a:r>
                <a:r>
                  <a:rPr lang="en-US" dirty="0"/>
                  <a:t>, by simply trying every element</a:t>
                </a:r>
              </a:p>
              <a:p>
                <a:r>
                  <a:rPr lang="en-US" dirty="0"/>
                  <a:t>Otherwise, we can use a </a:t>
                </a:r>
                <a:r>
                  <a:rPr lang="en-US" b="1" dirty="0"/>
                  <a:t>direct proof</a:t>
                </a:r>
              </a:p>
              <a:p>
                <a:pPr marL="971550" lvl="1" indent="-514350">
                  <a:buFont typeface="+mj-lt"/>
                  <a:buAutoNum type="arabicPeriod"/>
                </a:pPr>
                <a:r>
                  <a:rPr lang="en-US" dirty="0"/>
                  <a:t>Express the statement to be proved in the form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∀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𝑥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∈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𝐷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, </m:t>
                    </m:r>
                  </m:oMath>
                </a14:m>
                <a:r>
                  <a:rPr lang="en-US" b="0" i="0" dirty="0">
                    <a:latin typeface="+mj-lt"/>
                    <a:sym typeface="Symbol"/>
                  </a:rPr>
                  <a:t>if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𝑃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(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𝑥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) </m:t>
                    </m:r>
                  </m:oMath>
                </a14:m>
                <a:r>
                  <a:rPr lang="en-US" b="0" i="0" dirty="0">
                    <a:latin typeface="+mj-lt"/>
                    <a:sym typeface="Symbol"/>
                  </a:rPr>
                  <a:t>then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𝑄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(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𝑥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)</m:t>
                    </m:r>
                  </m:oMath>
                </a14:m>
                <a:endParaRPr lang="en-US" dirty="0">
                  <a:sym typeface="Symbol"/>
                </a:endParaRPr>
              </a:p>
              <a:p>
                <a:pPr marL="971550" lvl="1" indent="-514350">
                  <a:buFont typeface="+mj-lt"/>
                  <a:buAutoNum type="arabicPeriod"/>
                </a:pPr>
                <a:r>
                  <a:rPr lang="en-US" dirty="0">
                    <a:sym typeface="Symbol"/>
                  </a:rPr>
                  <a:t>Suppose that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𝑥</m:t>
                    </m:r>
                  </m:oMath>
                </a14:m>
                <a:r>
                  <a:rPr lang="en-US" dirty="0">
                    <a:sym typeface="Symbol"/>
                  </a:rPr>
                  <a:t> is some specific (but arbitrarily chosen) element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𝐷</m:t>
                    </m:r>
                  </m:oMath>
                </a14:m>
                <a:r>
                  <a:rPr lang="en-US" dirty="0">
                    <a:sym typeface="Symbol"/>
                  </a:rPr>
                  <a:t> for which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)</m:t>
                    </m:r>
                  </m:oMath>
                </a14:m>
                <a:r>
                  <a:rPr lang="en-US" dirty="0">
                    <a:sym typeface="Symbol"/>
                  </a:rPr>
                  <a:t> is true</a:t>
                </a:r>
              </a:p>
              <a:p>
                <a:pPr marL="971550" lvl="1" indent="-514350">
                  <a:buFont typeface="+mj-lt"/>
                  <a:buAutoNum type="arabicPeriod"/>
                </a:pPr>
                <a:r>
                  <a:rPr lang="en-US" dirty="0"/>
                  <a:t>Show that the conclusion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true by using definitions, other theorems, and the rules for logical inference </a:t>
                </a:r>
              </a:p>
              <a:p>
                <a:pPr marL="678942" indent="-514350"/>
                <a:r>
                  <a:rPr lang="en-US" dirty="0"/>
                  <a:t>Direct proofs should start with the word </a:t>
                </a:r>
                <a:r>
                  <a:rPr lang="en-US" b="1" dirty="0"/>
                  <a:t>Proof</a:t>
                </a:r>
                <a:r>
                  <a:rPr lang="en-US" dirty="0"/>
                  <a:t>, end with a box or the text </a:t>
                </a:r>
                <a:r>
                  <a:rPr lang="en-US" b="1" dirty="0"/>
                  <a:t>QED</a:t>
                </a:r>
                <a:r>
                  <a:rPr lang="en-US" dirty="0"/>
                  <a:t>, and have a justification for every step in the argument</a:t>
                </a:r>
              </a:p>
              <a:p>
                <a:r>
                  <a:rPr lang="en-US" dirty="0"/>
                  <a:t>For proofs with cases, number each case clearly and show that you have proved the conclusion for all possible cases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054" r="-500" b="-27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0227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775192"/>
                <a:ext cx="10972800" cy="4625609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is an integer, then: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is even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/>
                      </a:rPr>
                      <m:t>↔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∃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𝑘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∈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/>
                      </a:rPr>
                      <m:t>ℤ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,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= 2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𝑘</m:t>
                    </m:r>
                  </m:oMath>
                </a14:m>
                <a:endParaRPr lang="en-US" i="1" dirty="0">
                  <a:sym typeface="Symbol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is odd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/>
                      </a:rPr>
                      <m:t>↔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∃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𝑘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∈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/>
                      </a:rPr>
                      <m:t>ℤ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,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= 2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𝑘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+ 1</m:t>
                    </m:r>
                  </m:oMath>
                </a14:m>
                <a:endParaRPr lang="en-US" dirty="0">
                  <a:sym typeface="Symbol"/>
                </a:endParaRPr>
              </a:p>
              <a:p>
                <a:r>
                  <a:rPr lang="en-US" dirty="0"/>
                  <a:t>If </a:t>
                </a:r>
                <a:r>
                  <a:rPr lang="en-US" i="1" dirty="0"/>
                  <a:t>n</a:t>
                </a:r>
                <a:r>
                  <a:rPr lang="en-US" dirty="0"/>
                  <a:t> is an integer where </a:t>
                </a:r>
                <a:r>
                  <a:rPr lang="en-US" i="1" dirty="0"/>
                  <a:t>n</a:t>
                </a:r>
                <a:r>
                  <a:rPr lang="en-US" dirty="0"/>
                  <a:t> &gt; 1, then: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is prime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/>
                      </a:rPr>
                      <m:t>↔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/>
                      </a:rPr>
                      <m:t>∀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𝑟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∈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/>
                          </a:rPr>
                          <m:t>ℤ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/>
                          </a:rPr>
                          <m:t>+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,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∀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𝑠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∈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/>
                          </a:rPr>
                          <m:t> 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/>
                          </a:rPr>
                          <m:t>ℤ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/>
                          </a:rPr>
                          <m:t>+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,</m:t>
                    </m:r>
                  </m:oMath>
                </a14:m>
                <a:r>
                  <a:rPr lang="en-US" dirty="0">
                    <a:sym typeface="Symbol"/>
                  </a:rPr>
                  <a:t>  if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= 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  <a:sym typeface="Symbol"/>
                      </a:rPr>
                      <m:t>𝑟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⋅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  <a:sym typeface="Symbol"/>
                      </a:rPr>
                      <m:t>𝑠</m:t>
                    </m:r>
                  </m:oMath>
                </a14:m>
                <a:r>
                  <a:rPr lang="en-US" dirty="0">
                    <a:sym typeface="Symbol"/>
                  </a:rPr>
                  <a:t>, then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𝑟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= 1</m:t>
                    </m:r>
                  </m:oMath>
                </a14:m>
                <a:r>
                  <a:rPr lang="en-US" dirty="0">
                    <a:sym typeface="Symbol"/>
                  </a:rPr>
                  <a:t> or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= 1</m:t>
                    </m:r>
                  </m:oMath>
                </a14:m>
                <a:endParaRPr lang="en-US" i="1" dirty="0">
                  <a:sym typeface="Symbol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is composite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/>
                      </a:rPr>
                      <m:t>↔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∃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𝑟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∈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/>
                          </a:rPr>
                          <m:t>ℤ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/>
                          </a:rPr>
                          <m:t>+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,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∃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𝑠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∈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/>
                          </a:rPr>
                          <m:t>ℤ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/>
                          </a:rPr>
                          <m:t>+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,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= 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  <a:sym typeface="Symbol"/>
                      </a:rPr>
                      <m:t>𝑟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⋅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  <a:sym typeface="Symbol"/>
                      </a:rPr>
                      <m:t>𝑠</m:t>
                    </m:r>
                  </m:oMath>
                </a14:m>
                <a:r>
                  <a:rPr lang="en-US" dirty="0">
                    <a:sym typeface="Symbol"/>
                  </a:rPr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𝑟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1</m:t>
                    </m:r>
                  </m:oMath>
                </a14:m>
                <a:r>
                  <a:rPr lang="en-US" dirty="0">
                    <a:sym typeface="Symbol"/>
                  </a:rPr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𝑠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1</m:t>
                    </m:r>
                  </m:oMath>
                </a14:m>
                <a:endParaRPr lang="en-US" i="1" dirty="0"/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dirty="0"/>
                  <a:t> is rational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/>
                      </a:rPr>
                      <m:t>↔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∃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𝑎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,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𝑏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∈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/>
                      </a:rPr>
                      <m:t>ℤ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,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𝑟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=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𝑎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/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𝑏</m:t>
                    </m:r>
                  </m:oMath>
                </a14:m>
                <a:r>
                  <a:rPr lang="en-US" dirty="0">
                    <a:sym typeface="Symbol"/>
                  </a:rPr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𝑏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0</m:t>
                    </m:r>
                  </m:oMath>
                </a14:m>
                <a:endParaRPr lang="en-US" dirty="0">
                  <a:sym typeface="Symbol"/>
                </a:endParaRPr>
              </a:p>
              <a:p>
                <a:r>
                  <a:rPr lang="en-US" dirty="0">
                    <a:sym typeface="Symbol"/>
                  </a:rPr>
                  <a:t>For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,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𝑑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∈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/>
                      </a:rPr>
                      <m:t>ℤ</m:t>
                    </m:r>
                  </m:oMath>
                </a14:m>
                <a:r>
                  <a:rPr lang="en-US" dirty="0">
                    <a:sym typeface="Symbol"/>
                  </a:rPr>
                  <a:t>,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𝑛</m:t>
                    </m:r>
                  </m:oMath>
                </a14:m>
                <a:r>
                  <a:rPr lang="en-US" dirty="0">
                    <a:sym typeface="Symbol"/>
                  </a:rPr>
                  <a:t> is divisible by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𝑑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/>
                      </a:rPr>
                      <m:t>↔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∃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𝑘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∈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/>
                      </a:rPr>
                      <m:t>ℤ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,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= 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  <a:sym typeface="Symbol"/>
                      </a:rPr>
                      <m:t>𝑑𝑘</m:t>
                    </m:r>
                  </m:oMath>
                </a14:m>
                <a:endParaRPr lang="en-US" i="1" dirty="0">
                  <a:sym typeface="Symbol"/>
                </a:endParaRPr>
              </a:p>
              <a:p>
                <a:r>
                  <a:rPr lang="en-US" dirty="0"/>
                  <a:t>For any real number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, the floor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, written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i="1" dirty="0" smtClean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  <a:sym typeface="Symbol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dirty="0">
                    <a:sym typeface="Symbol"/>
                  </a:rPr>
                  <a:t>, is defined as follows:</a:t>
                </a:r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i="1" dirty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  <a:sym typeface="Symbol"/>
                          </a:rPr>
                          <m:t>𝑥</m:t>
                        </m:r>
                      </m:e>
                    </m:d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=</m:t>
                    </m:r>
                  </m:oMath>
                </a14:m>
                <a:r>
                  <a:rPr lang="en-US" dirty="0">
                    <a:sym typeface="Symbol"/>
                  </a:rPr>
                  <a:t> the unique integer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𝑛</m:t>
                    </m:r>
                  </m:oMath>
                </a14:m>
                <a:r>
                  <a:rPr lang="en-US" dirty="0">
                    <a:sym typeface="Symbol"/>
                  </a:rPr>
                  <a:t> such that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≤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&lt;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+ 1</m:t>
                    </m:r>
                  </m:oMath>
                </a14:m>
                <a:endParaRPr lang="en-US" dirty="0">
                  <a:sym typeface="Symbol"/>
                </a:endParaRPr>
              </a:p>
              <a:p>
                <a:r>
                  <a:rPr lang="en-US" dirty="0"/>
                  <a:t>For any real number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, the ceiling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, written </a:t>
                </a:r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i="1" dirty="0" smtClean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  <a:sym typeface="Symbol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dirty="0">
                    <a:sym typeface="Symbol"/>
                  </a:rPr>
                  <a:t>, is defined as follows:</a:t>
                </a:r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begChr m:val="⌈"/>
                        <m:endChr m:val="⌉"/>
                        <m:ctrlPr>
                          <a:rPr lang="en-US" i="1" dirty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  <a:sym typeface="Symbol"/>
                          </a:rPr>
                          <m:t>𝑥</m:t>
                        </m:r>
                      </m:e>
                    </m:d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= </m:t>
                    </m:r>
                  </m:oMath>
                </a14:m>
                <a:r>
                  <a:rPr lang="en-US" dirty="0">
                    <a:sym typeface="Symbol"/>
                  </a:rPr>
                  <a:t>the unique integer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𝑛</m:t>
                    </m:r>
                  </m:oMath>
                </a14:m>
                <a:r>
                  <a:rPr lang="en-US" dirty="0">
                    <a:sym typeface="Symbol"/>
                  </a:rPr>
                  <a:t> such that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– 1 &lt;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≤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𝑛</m:t>
                    </m:r>
                  </m:oMath>
                </a14:m>
                <a:endParaRPr lang="en-US" dirty="0">
                  <a:sym typeface="Symbo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775192"/>
                <a:ext cx="10972800" cy="4625609"/>
              </a:xfrm>
              <a:blipFill>
                <a:blip r:embed="rId2"/>
                <a:stretch>
                  <a:fillRect t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0638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Proofs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2238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Proof by contradiction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a proof by contradiction, you begin by assuming the negation of the conclusion</a:t>
            </a:r>
          </a:p>
          <a:p>
            <a:r>
              <a:rPr lang="en-US" dirty="0"/>
              <a:t>Then, you show that doing so leads to a logical impossibility</a:t>
            </a:r>
          </a:p>
          <a:p>
            <a:r>
              <a:rPr lang="en-US" dirty="0"/>
              <a:t>Thus, the assumption must be false and the conclusion true</a:t>
            </a:r>
          </a:p>
        </p:txBody>
      </p:sp>
    </p:spTree>
    <p:extLst>
      <p:ext uri="{BB962C8B-B14F-4D97-AF65-F5344CB8AC3E}">
        <p14:creationId xmlns:p14="http://schemas.microsoft.com/office/powerpoint/2010/main" val="4105846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Contradiction formatting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A proof by contradiction is different from a direct proof because you are </a:t>
                </a:r>
                <a:r>
                  <a:rPr lang="en-US" b="1" dirty="0"/>
                  <a:t>trying</a:t>
                </a:r>
                <a:r>
                  <a:rPr lang="en-US" dirty="0"/>
                  <a:t> to get to a point where things don't make sense</a:t>
                </a:r>
              </a:p>
              <a:p>
                <a:r>
                  <a:rPr lang="en-US" dirty="0"/>
                  <a:t>You should always mark such proofs clearly</a:t>
                </a:r>
              </a:p>
              <a:p>
                <a:r>
                  <a:rPr lang="en-US" dirty="0"/>
                  <a:t>Start your proof with the words </a:t>
                </a:r>
                <a:r>
                  <a:rPr lang="en-US" b="1" dirty="0"/>
                  <a:t>Proof by contradiction</a:t>
                </a:r>
              </a:p>
              <a:p>
                <a:r>
                  <a:rPr lang="en-US" dirty="0"/>
                  <a:t>Write </a:t>
                </a:r>
                <a:r>
                  <a:rPr lang="en-US" b="1" dirty="0"/>
                  <a:t>Negation of conclusion</a:t>
                </a:r>
                <a:r>
                  <a:rPr lang="en-US" dirty="0"/>
                  <a:t> as the justification for the negated conclusion</a:t>
                </a:r>
              </a:p>
              <a:p>
                <a:r>
                  <a:rPr lang="en-US" dirty="0"/>
                  <a:t>Clearly mark the line when you have both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 as a </a:t>
                </a:r>
                <a:r>
                  <a:rPr lang="en-US" b="1" dirty="0"/>
                  <a:t>contradiction</a:t>
                </a:r>
              </a:p>
              <a:p>
                <a:r>
                  <a:rPr lang="en-US" dirty="0"/>
                  <a:t>Finally, state the conclusion with its justification as the contradiction found before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581" r="-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 Theory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5336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 theory basics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Defining finite and infinite sets</a:t>
            </a:r>
          </a:p>
          <a:p>
            <a:r>
              <a:rPr lang="en-US" dirty="0"/>
              <a:t>Definitions of:</a:t>
            </a:r>
          </a:p>
          <a:p>
            <a:pPr lvl="1"/>
            <a:r>
              <a:rPr lang="en-US" dirty="0"/>
              <a:t>Subset</a:t>
            </a:r>
          </a:p>
          <a:p>
            <a:pPr lvl="1"/>
            <a:r>
              <a:rPr lang="en-US" dirty="0"/>
              <a:t>Proper subset</a:t>
            </a:r>
          </a:p>
          <a:p>
            <a:pPr lvl="1"/>
            <a:r>
              <a:rPr lang="en-US" dirty="0"/>
              <a:t>Set equality</a:t>
            </a:r>
          </a:p>
          <a:p>
            <a:r>
              <a:rPr lang="en-US" dirty="0"/>
              <a:t>Set operations:</a:t>
            </a:r>
          </a:p>
          <a:p>
            <a:pPr lvl="1"/>
            <a:r>
              <a:rPr lang="en-US" dirty="0"/>
              <a:t>Union</a:t>
            </a:r>
          </a:p>
          <a:p>
            <a:pPr lvl="1"/>
            <a:r>
              <a:rPr lang="en-US" dirty="0"/>
              <a:t>Intersection</a:t>
            </a:r>
          </a:p>
          <a:p>
            <a:pPr lvl="1"/>
            <a:r>
              <a:rPr lang="en-US" dirty="0"/>
              <a:t>Difference</a:t>
            </a:r>
          </a:p>
          <a:p>
            <a:pPr lvl="1"/>
            <a:r>
              <a:rPr lang="en-US" dirty="0"/>
              <a:t>Complement</a:t>
            </a:r>
          </a:p>
          <a:p>
            <a:r>
              <a:rPr lang="en-US" dirty="0"/>
              <a:t>The empty set</a:t>
            </a:r>
          </a:p>
          <a:p>
            <a:r>
              <a:rPr lang="en-US" dirty="0"/>
              <a:t>Partitions</a:t>
            </a:r>
          </a:p>
          <a:p>
            <a:r>
              <a:rPr lang="en-US" dirty="0"/>
              <a:t>Cartesian product</a:t>
            </a:r>
          </a:p>
        </p:txBody>
      </p:sp>
    </p:spTree>
    <p:extLst>
      <p:ext uri="{BB962C8B-B14F-4D97-AF65-F5344CB8AC3E}">
        <p14:creationId xmlns:p14="http://schemas.microsoft.com/office/powerpoint/2010/main" val="223283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 theory proofs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Proving a subset relation</a:t>
            </a:r>
          </a:p>
          <a:p>
            <a:pPr lvl="1"/>
            <a:r>
              <a:rPr lang="en-US" dirty="0"/>
              <a:t>Element method:  Assume an element is in one set and show that it must be in the other set</a:t>
            </a:r>
          </a:p>
          <a:p>
            <a:pPr lvl="1"/>
            <a:r>
              <a:rPr lang="en-US" dirty="0"/>
              <a:t>Algebraic laws of set theory:  Using the algebraic laws of set theory (given on the next slide), we can show that two sets are equal</a:t>
            </a:r>
          </a:p>
          <a:p>
            <a:r>
              <a:rPr lang="en-US" dirty="0"/>
              <a:t>Disproving a universal statement requires a counterexample with specific sets</a:t>
            </a:r>
          </a:p>
        </p:txBody>
      </p:sp>
    </p:spTree>
    <p:extLst>
      <p:ext uri="{BB962C8B-B14F-4D97-AF65-F5344CB8AC3E}">
        <p14:creationId xmlns:p14="http://schemas.microsoft.com/office/powerpoint/2010/main" val="1998050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Laws of set theory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152400" y="1595121"/>
              <a:ext cx="11887200" cy="511673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067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77651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4303986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93114"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Name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Law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Dual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3114">
                    <a:tc>
                      <a:txBody>
                        <a:bodyPr/>
                        <a:lstStyle/>
                        <a:p>
                          <a:r>
                            <a:rPr lang="en-US" sz="1800" dirty="0"/>
                            <a:t>Commutative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</a:rPr>
                                  <m:t> ∪ 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 = 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∪ 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𝐴</m:t>
                                </m:r>
                              </m:oMath>
                            </m:oMathPara>
                          </a14:m>
                          <a:endParaRPr lang="en-US" sz="1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</a:rPr>
                                  <m:t> ∩ 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 = 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∩ 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𝐴</m:t>
                                </m:r>
                              </m:oMath>
                            </m:oMathPara>
                          </a14:m>
                          <a:endParaRPr lang="en-US" sz="18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3114">
                    <a:tc>
                      <a:txBody>
                        <a:bodyPr/>
                        <a:lstStyle/>
                        <a:p>
                          <a:r>
                            <a:rPr lang="en-US" sz="1800" dirty="0">
                              <a:sym typeface="Symbol"/>
                            </a:rPr>
                            <a:t>Associative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</a:rPr>
                                  <m:t> ∪ 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) ∪ 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𝐶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 = 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</a:rPr>
                                  <m:t> ∪ (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 ∪ 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𝐶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</a:rPr>
                                  <m:t> ∩ 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) ∩ 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𝐶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 = 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</a:rPr>
                                  <m:t> ∩ (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 ∩ 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𝐶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93114">
                    <a:tc>
                      <a:txBody>
                        <a:bodyPr/>
                        <a:lstStyle/>
                        <a:p>
                          <a:r>
                            <a:rPr lang="en-US" sz="1800" dirty="0">
                              <a:sym typeface="Symbol"/>
                            </a:rPr>
                            <a:t>Distributive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</a:rPr>
                                  <m:t> ∪ (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 ∩ 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𝐶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) = (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</a:rPr>
                                  <m:t> ∪ 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) ∩ (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</a:rPr>
                                  <m:t> ∪ 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𝐶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</a:rPr>
                                  <m:t> ∩ (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 ∪ 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𝐶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) = (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</a:rPr>
                                  <m:t> ∩ 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) ∪ (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</a:rPr>
                                  <m:t> ∩ 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𝐶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93114">
                    <a:tc>
                      <a:txBody>
                        <a:bodyPr/>
                        <a:lstStyle/>
                        <a:p>
                          <a:r>
                            <a:rPr lang="en-US" sz="1800" dirty="0"/>
                            <a:t>Identity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</a:rPr>
                                  <m:t> ∪∅ = 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𝐴</m:t>
                                </m:r>
                              </m:oMath>
                            </m:oMathPara>
                          </a14:m>
                          <a:endParaRPr lang="en-US" sz="1800" b="0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</a:rPr>
                                  <m:t> ∩ 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𝑈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 = 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𝐴</m:t>
                                </m:r>
                              </m:oMath>
                            </m:oMathPara>
                          </a14:m>
                          <a:endParaRPr lang="en-US" sz="18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93114">
                    <a:tc>
                      <a:txBody>
                        <a:bodyPr/>
                        <a:lstStyle/>
                        <a:p>
                          <a:r>
                            <a:rPr lang="en-US" sz="1800" dirty="0"/>
                            <a:t>Complement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</a:rPr>
                                  <m:t> ∪ </m:t>
                                </m:r>
                                <m:sSup>
                                  <m:sSupPr>
                                    <m:ctrlPr>
                                      <a:rPr lang="en-US" sz="1800" b="0" i="1" dirty="0" smtClean="0">
                                        <a:latin typeface="Cambria Math" panose="02040503050406030204" pitchFamily="18" charset="0"/>
                                        <a:sym typeface="Symbol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0" i="1" dirty="0" smtClean="0">
                                        <a:latin typeface="Cambria Math" panose="02040503050406030204" pitchFamily="18" charset="0"/>
                                        <a:sym typeface="Symbol"/>
                                      </a:rPr>
                                      <m:t>𝐴</m:t>
                                    </m:r>
                                  </m:e>
                                  <m:sup>
                                    <m:r>
                                      <a:rPr lang="en-US" sz="1800" b="0" i="1" dirty="0" smtClean="0">
                                        <a:latin typeface="Cambria Math" panose="02040503050406030204" pitchFamily="18" charset="0"/>
                                        <a:sym typeface="Symbol"/>
                                      </a:rPr>
                                      <m:t>𝑐</m:t>
                                    </m:r>
                                  </m:sup>
                                </m:sSup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 = 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𝑈</m:t>
                                </m:r>
                              </m:oMath>
                            </m:oMathPara>
                          </a14:m>
                          <a:endParaRPr lang="en-US" sz="1800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</a:rPr>
                                  <m:t> ∩ </m:t>
                                </m:r>
                                <m:sSup>
                                  <m:sSupPr>
                                    <m:ctrlPr>
                                      <a:rPr lang="en-US" sz="1800" b="0" i="1" dirty="0" smtClean="0">
                                        <a:latin typeface="Cambria Math" panose="02040503050406030204" pitchFamily="18" charset="0"/>
                                        <a:sym typeface="Symbol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0" i="1" dirty="0" smtClean="0">
                                        <a:latin typeface="Cambria Math" panose="02040503050406030204" pitchFamily="18" charset="0"/>
                                        <a:sym typeface="Symbol"/>
                                      </a:rPr>
                                      <m:t>𝐴</m:t>
                                    </m:r>
                                  </m:e>
                                  <m:sup>
                                    <m:r>
                                      <a:rPr lang="en-US" sz="1800" b="0" i="1" dirty="0" smtClean="0">
                                        <a:latin typeface="Cambria Math" panose="02040503050406030204" pitchFamily="18" charset="0"/>
                                        <a:sym typeface="Symbol"/>
                                      </a:rPr>
                                      <m:t>𝑐</m:t>
                                    </m:r>
                                  </m:sup>
                                </m:sSup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 =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∅</m:t>
                                </m:r>
                              </m:oMath>
                            </m:oMathPara>
                          </a14:m>
                          <a:endParaRPr lang="en-US" sz="18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93114">
                    <a:tc>
                      <a:txBody>
                        <a:bodyPr/>
                        <a:lstStyle/>
                        <a:p>
                          <a:r>
                            <a:rPr lang="en-US" sz="1800" dirty="0"/>
                            <a:t>Double</a:t>
                          </a:r>
                          <a:r>
                            <a:rPr lang="en-US" sz="1800" baseline="0" dirty="0"/>
                            <a:t> Complement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p>
                                  <m:sSupPr>
                                    <m:ctrlPr>
                                      <a:rPr lang="en-US" sz="18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0" i="1" dirty="0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p>
                                    <m:r>
                                      <a:rPr lang="en-US" sz="1800" b="0" i="1" dirty="0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p>
                                </m:sSup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  <m:r>
                                  <a:rPr lang="en-US" sz="1800" b="0" i="1" baseline="30000" dirty="0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= 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sz="1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8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93114">
                    <a:tc>
                      <a:txBody>
                        <a:bodyPr/>
                        <a:lstStyle/>
                        <a:p>
                          <a:r>
                            <a:rPr lang="en-US" sz="1800" dirty="0"/>
                            <a:t>Idempotent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</a:rPr>
                                  <m:t> ∪ 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 = 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𝐴</m:t>
                                </m:r>
                              </m:oMath>
                            </m:oMathPara>
                          </a14:m>
                          <a:endParaRPr lang="en-US" sz="1800" b="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</a:rPr>
                                  <m:t> ∩ 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 = 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𝐴</m:t>
                                </m:r>
                              </m:oMath>
                            </m:oMathPara>
                          </a14:m>
                          <a:endParaRPr lang="en-US" sz="18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93114">
                    <a:tc>
                      <a:txBody>
                        <a:bodyPr/>
                        <a:lstStyle/>
                        <a:p>
                          <a:r>
                            <a:rPr lang="en-US" sz="1800" dirty="0"/>
                            <a:t>Universal Bound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</a:rPr>
                                  <m:t> ∪ 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𝑈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 = 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𝑈</m:t>
                                </m:r>
                              </m:oMath>
                            </m:oMathPara>
                          </a14:m>
                          <a:endParaRPr lang="en-US" sz="1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</a:rPr>
                                  <m:t> ∩∅=∅</m:t>
                                </m:r>
                              </m:oMath>
                            </m:oMathPara>
                          </a14:m>
                          <a:endParaRPr lang="en-US" sz="18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393114">
                    <a:tc>
                      <a:txBody>
                        <a:bodyPr/>
                        <a:lstStyle/>
                        <a:p>
                          <a:r>
                            <a:rPr lang="en-US" sz="1800" dirty="0"/>
                            <a:t>De Morgan’s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800" b="0" i="1" dirty="0" smtClean="0">
                                        <a:latin typeface="Cambria Math" panose="02040503050406030204" pitchFamily="18" charset="0"/>
                                        <a:sym typeface="Symbol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sz="1800" b="0" i="1" dirty="0" smtClean="0">
                                            <a:latin typeface="Cambria Math" panose="02040503050406030204" pitchFamily="18" charset="0"/>
                                            <a:sym typeface="Symbol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1800" b="0" i="1" dirty="0" smtClean="0">
                                            <a:latin typeface="Cambria Math" panose="02040503050406030204" pitchFamily="18" charset="0"/>
                                            <a:sym typeface="Symbol"/>
                                          </a:rPr>
                                          <m:t>𝐴</m:t>
                                        </m:r>
                                        <m:r>
                                          <a:rPr lang="en-US" sz="1800" b="0" i="1" dirty="0" smtClean="0">
                                            <a:latin typeface="Cambria Math" panose="02040503050406030204" pitchFamily="18" charset="0"/>
                                            <a:sym typeface="Symbol"/>
                                          </a:rPr>
                                          <m:t> ∪ </m:t>
                                        </m:r>
                                        <m:r>
                                          <a:rPr lang="en-US" sz="1800" b="0" i="1" dirty="0" smtClean="0">
                                            <a:latin typeface="Cambria Math" panose="02040503050406030204" pitchFamily="18" charset="0"/>
                                            <a:sym typeface="Symbol"/>
                                          </a:rPr>
                                          <m:t>𝐵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US" sz="1800" b="0" i="1" dirty="0" smtClean="0">
                                        <a:latin typeface="Cambria Math" panose="02040503050406030204" pitchFamily="18" charset="0"/>
                                        <a:sym typeface="Symbol"/>
                                      </a:rPr>
                                      <m:t>𝑐</m:t>
                                    </m:r>
                                  </m:sup>
                                </m:sSup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= </m:t>
                                </m:r>
                                <m:sSup>
                                  <m:sSupPr>
                                    <m:ctrlPr>
                                      <a:rPr lang="en-US" sz="1800" b="0" i="1" dirty="0" smtClean="0">
                                        <a:latin typeface="Cambria Math" panose="02040503050406030204" pitchFamily="18" charset="0"/>
                                        <a:sym typeface="Symbol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0" i="1" dirty="0" smtClean="0">
                                        <a:latin typeface="Cambria Math" panose="02040503050406030204" pitchFamily="18" charset="0"/>
                                        <a:sym typeface="Symbol"/>
                                      </a:rPr>
                                      <m:t>𝐴</m:t>
                                    </m:r>
                                  </m:e>
                                  <m:sup>
                                    <m:r>
                                      <a:rPr lang="en-US" sz="1800" b="0" i="1" dirty="0" smtClean="0">
                                        <a:latin typeface="Cambria Math" panose="02040503050406030204" pitchFamily="18" charset="0"/>
                                        <a:sym typeface="Symbol"/>
                                      </a:rPr>
                                      <m:t>𝑐</m:t>
                                    </m:r>
                                  </m:sup>
                                </m:sSup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∩ </m:t>
                                </m:r>
                                <m:sSup>
                                  <m:sSupPr>
                                    <m:ctrlPr>
                                      <a:rPr lang="en-US" sz="1800" b="0" i="1" dirty="0" smtClean="0">
                                        <a:latin typeface="Cambria Math" panose="02040503050406030204" pitchFamily="18" charset="0"/>
                                        <a:sym typeface="Symbol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0" i="1" dirty="0" err="1" smtClean="0">
                                        <a:latin typeface="Cambria Math" panose="02040503050406030204" pitchFamily="18" charset="0"/>
                                        <a:sym typeface="Symbol"/>
                                      </a:rPr>
                                      <m:t>𝐵</m:t>
                                    </m:r>
                                  </m:e>
                                  <m:sup>
                                    <m:r>
                                      <a:rPr lang="en-US" sz="1800" b="0" i="1" dirty="0" smtClean="0">
                                        <a:latin typeface="Cambria Math" panose="02040503050406030204" pitchFamily="18" charset="0"/>
                                        <a:sym typeface="Symbol"/>
                                      </a:rPr>
                                      <m:t>𝑐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800" b="0" i="1" baseline="30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1800" b="0" i="1" dirty="0" smtClean="0">
                                      <a:latin typeface="Cambria Math" panose="02040503050406030204" pitchFamily="18" charset="0"/>
                                      <a:sym typeface="Symbol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800" b="0" i="1" dirty="0" smtClean="0">
                                          <a:latin typeface="Cambria Math" panose="02040503050406030204" pitchFamily="18" charset="0"/>
                                          <a:sym typeface="Symbol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800" b="0" i="1" dirty="0" smtClean="0">
                                          <a:latin typeface="Cambria Math" panose="02040503050406030204" pitchFamily="18" charset="0"/>
                                          <a:sym typeface="Symbol"/>
                                        </a:rPr>
                                        <m:t>𝐴</m:t>
                                      </m:r>
                                      <m:r>
                                        <a:rPr lang="en-US" sz="1800" b="0" i="1" dirty="0" smtClean="0">
                                          <a:latin typeface="Cambria Math" panose="02040503050406030204" pitchFamily="18" charset="0"/>
                                          <a:sym typeface="Symbol"/>
                                        </a:rPr>
                                        <m:t> ∩ </m:t>
                                      </m:r>
                                      <m:r>
                                        <a:rPr lang="en-US" sz="1800" b="0" i="1" dirty="0" smtClean="0">
                                          <a:latin typeface="Cambria Math" panose="02040503050406030204" pitchFamily="18" charset="0"/>
                                          <a:sym typeface="Symbol"/>
                                        </a:rPr>
                                        <m:t>𝐵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1800" b="0" i="1" dirty="0" smtClean="0">
                                      <a:latin typeface="Cambria Math" panose="02040503050406030204" pitchFamily="18" charset="0"/>
                                      <a:sym typeface="Symbol"/>
                                    </a:rPr>
                                    <m:t>𝑐</m:t>
                                  </m:r>
                                </m:sup>
                              </m:sSup>
                              <m:r>
                                <a:rPr lang="en-US" sz="1800" b="0" i="1" dirty="0" smtClean="0">
                                  <a:latin typeface="Cambria Math" panose="02040503050406030204" pitchFamily="18" charset="0"/>
                                  <a:sym typeface="Symbol"/>
                                </a:rPr>
                                <m:t> = </m:t>
                              </m:r>
                              <m:sSup>
                                <m:sSupPr>
                                  <m:ctrlPr>
                                    <a:rPr lang="en-US" sz="1800" b="0" i="1" dirty="0" smtClean="0">
                                      <a:latin typeface="Cambria Math" panose="02040503050406030204" pitchFamily="18" charset="0"/>
                                      <a:sym typeface="Symbol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0" i="1" dirty="0" smtClean="0">
                                      <a:latin typeface="Cambria Math" panose="02040503050406030204" pitchFamily="18" charset="0"/>
                                      <a:sym typeface="Symbol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a:rPr lang="en-US" sz="1800" b="0" i="1" dirty="0" smtClean="0">
                                      <a:latin typeface="Cambria Math" panose="02040503050406030204" pitchFamily="18" charset="0"/>
                                      <a:sym typeface="Symbol"/>
                                    </a:rPr>
                                    <m:t>𝑐</m:t>
                                  </m:r>
                                </m:sup>
                              </m:sSup>
                              <m:r>
                                <a:rPr lang="en-US" sz="1800" b="0" i="1" dirty="0" smtClean="0">
                                  <a:latin typeface="Cambria Math" panose="02040503050406030204" pitchFamily="18" charset="0"/>
                                  <a:sym typeface="Symbol"/>
                                </a:rPr>
                                <m:t>∪ </m:t>
                              </m:r>
                              <m:sSup>
                                <m:sSupPr>
                                  <m:ctrlPr>
                                    <a:rPr lang="en-US" sz="1800" b="0" i="1" dirty="0" smtClean="0">
                                      <a:latin typeface="Cambria Math" panose="02040503050406030204" pitchFamily="18" charset="0"/>
                                      <a:sym typeface="Symbol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0" i="1" dirty="0" err="1" smtClean="0">
                                      <a:latin typeface="Cambria Math" panose="02040503050406030204" pitchFamily="18" charset="0"/>
                                      <a:sym typeface="Symbol"/>
                                    </a:rPr>
                                    <m:t>𝐵</m:t>
                                  </m:r>
                                </m:e>
                                <m:sup>
                                  <m:r>
                                    <a:rPr lang="en-US" sz="1800" b="0" i="1" dirty="0" smtClean="0">
                                      <a:latin typeface="Cambria Math" panose="02040503050406030204" pitchFamily="18" charset="0"/>
                                      <a:sym typeface="Symbol"/>
                                    </a:rPr>
                                    <m:t>𝑐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sz="1800" b="0" dirty="0"/>
                            <a:t>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  <a:tr h="393114">
                    <a:tc>
                      <a:txBody>
                        <a:bodyPr/>
                        <a:lstStyle/>
                        <a:p>
                          <a:r>
                            <a:rPr lang="en-US" sz="1800" dirty="0"/>
                            <a:t>Absorption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</a:rPr>
                                  <m:t> ∪ (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 ∩ 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) = 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𝐴</m:t>
                                </m:r>
                              </m:oMath>
                            </m:oMathPara>
                          </a14:m>
                          <a:endParaRPr lang="en-US" sz="1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</a:rPr>
                                  <m:t> ∩ (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 ∪ 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) = 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sym typeface="Symbol"/>
                                  </a:rPr>
                                  <m:t>𝐴</m:t>
                                </m:r>
                              </m:oMath>
                            </m:oMathPara>
                          </a14:m>
                          <a:endParaRPr lang="en-US" sz="1800" b="0" i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10"/>
                      </a:ext>
                    </a:extLst>
                  </a:tr>
                  <a:tr h="393114">
                    <a:tc>
                      <a:txBody>
                        <a:bodyPr/>
                        <a:lstStyle/>
                        <a:p>
                          <a:r>
                            <a:rPr lang="en-US" sz="1800" dirty="0"/>
                            <a:t>Complements of </a:t>
                          </a:r>
                          <a14:m>
                            <m:oMath xmlns:m="http://schemas.openxmlformats.org/officeDocument/2006/math">
                              <m:r>
                                <a:rPr lang="en-US" sz="1800" b="0" i="1" dirty="0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oMath>
                          </a14:m>
                          <a:r>
                            <a:rPr lang="en-US" sz="1800" dirty="0"/>
                            <a:t> and</a:t>
                          </a:r>
                          <a:r>
                            <a:rPr lang="en-US" sz="1800" baseline="0" dirty="0"/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18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∅</m:t>
                              </m:r>
                            </m:oMath>
                          </a14:m>
                          <a:endParaRPr lang="en-US" sz="18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8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0" i="1" dirty="0" smtClean="0">
                                        <a:latin typeface="Cambria Math" panose="02040503050406030204" pitchFamily="18" charset="0"/>
                                      </a:rPr>
                                      <m:t>𝑈</m:t>
                                    </m:r>
                                  </m:e>
                                  <m:sup>
                                    <m:r>
                                      <a:rPr lang="en-US" sz="1800" b="0" i="1" dirty="0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p>
                                </m:sSup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∅</m:t>
                                </m:r>
                              </m:oMath>
                            </m:oMathPara>
                          </a14:m>
                          <a:endParaRPr lang="en-US" sz="18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800" b="0" i="1" dirty="0" smtClean="0">
                                        <a:latin typeface="Cambria Math" panose="02040503050406030204" pitchFamily="18" charset="0"/>
                                        <a:sym typeface="Symbol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∅</m:t>
                                    </m:r>
                                  </m:e>
                                  <m:sup>
                                    <m:r>
                                      <a:rPr lang="en-US" sz="1800" b="0" i="1" dirty="0" smtClean="0">
                                        <a:latin typeface="Cambria Math" panose="02040503050406030204" pitchFamily="18" charset="0"/>
                                        <a:sym typeface="Symbol"/>
                                      </a:rPr>
                                      <m:t>𝑐</m:t>
                                    </m:r>
                                  </m:sup>
                                </m:sSup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</a:rPr>
                                  <m:t> = </m:t>
                                </m:r>
                                <m:r>
                                  <a:rPr lang="en-US" sz="1800" b="0" i="1" dirty="0" smtClean="0">
                                    <a:latin typeface="Cambria Math" panose="02040503050406030204" pitchFamily="18" charset="0"/>
                                  </a:rPr>
                                  <m:t>𝑈</m:t>
                                </m:r>
                              </m:oMath>
                            </m:oMathPara>
                          </a14:m>
                          <a:endParaRPr lang="en-US" sz="18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11"/>
                      </a:ext>
                    </a:extLst>
                  </a:tr>
                  <a:tr h="393114"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Set Difference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1800" b="0" i="1" dirty="0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sz="1800" b="0" i="1" dirty="0" smtClean="0">
                                  <a:latin typeface="Cambria Math" panose="02040503050406030204" pitchFamily="18" charset="0"/>
                                </a:rPr>
                                <m:t> – </m:t>
                              </m:r>
                              <m:r>
                                <a:rPr lang="en-US" sz="1800" b="0" i="1" dirty="0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  <m:r>
                                <a:rPr lang="en-US" sz="1800" b="0" i="1" dirty="0" smtClean="0">
                                  <a:latin typeface="Cambria Math" panose="02040503050406030204" pitchFamily="18" charset="0"/>
                                </a:rPr>
                                <m:t> = </m:t>
                              </m:r>
                              <m:r>
                                <a:rPr lang="en-US" sz="1800" b="0" i="1" dirty="0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sz="1800" b="0" i="1" dirty="0" smtClean="0">
                                  <a:latin typeface="Cambria Math" panose="02040503050406030204" pitchFamily="18" charset="0"/>
                                </a:rPr>
                                <m:t> ∩ </m:t>
                              </m:r>
                              <m:sSup>
                                <m:sSupPr>
                                  <m:ctrlPr>
                                    <a:rPr lang="en-US" sz="1800" b="0" i="1" dirty="0" smtClean="0">
                                      <a:latin typeface="Cambria Math" panose="02040503050406030204" pitchFamily="18" charset="0"/>
                                      <a:sym typeface="Symbol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b="0" i="1" dirty="0" err="1" smtClean="0">
                                      <a:latin typeface="Cambria Math" panose="02040503050406030204" pitchFamily="18" charset="0"/>
                                      <a:sym typeface="Symbol"/>
                                    </a:rPr>
                                    <m:t>𝐵</m:t>
                                  </m:r>
                                </m:e>
                                <m:sup>
                                  <m:r>
                                    <a:rPr lang="en-US" sz="1800" b="0" i="1" dirty="0" smtClean="0">
                                      <a:latin typeface="Cambria Math" panose="02040503050406030204" pitchFamily="18" charset="0"/>
                                      <a:sym typeface="Symbol"/>
                                    </a:rPr>
                                    <m:t>𝑐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sz="1800" b="0" i="1" baseline="30000" dirty="0"/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8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1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96074971"/>
                  </p:ext>
                </p:extLst>
              </p:nvPr>
            </p:nvGraphicFramePr>
            <p:xfrm>
              <a:off x="152400" y="1595121"/>
              <a:ext cx="11887200" cy="511673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067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77651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4303986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Name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Law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Dual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3114">
                    <a:tc>
                      <a:txBody>
                        <a:bodyPr/>
                        <a:lstStyle/>
                        <a:p>
                          <a:r>
                            <a:rPr lang="en-US" sz="1800" dirty="0"/>
                            <a:t>Commutative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8929" t="-107692" r="-90689" b="-11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76487" t="-107692" r="-708" b="-112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93114">
                    <a:tc>
                      <a:txBody>
                        <a:bodyPr/>
                        <a:lstStyle/>
                        <a:p>
                          <a:r>
                            <a:rPr lang="en-US" sz="1800" dirty="0">
                              <a:sym typeface="Symbol"/>
                            </a:rPr>
                            <a:t>Associative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8929" t="-210938" r="-90689" b="-1037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76487" t="-210938" r="-708" b="-1037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93114">
                    <a:tc>
                      <a:txBody>
                        <a:bodyPr/>
                        <a:lstStyle/>
                        <a:p>
                          <a:r>
                            <a:rPr lang="en-US" sz="1800" dirty="0">
                              <a:sym typeface="Symbol"/>
                            </a:rPr>
                            <a:t>Distributive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8929" t="-306154" r="-90689" b="-92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76487" t="-306154" r="-708" b="-92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93114">
                    <a:tc>
                      <a:txBody>
                        <a:bodyPr/>
                        <a:lstStyle/>
                        <a:p>
                          <a:r>
                            <a:rPr lang="en-US" sz="1800" dirty="0"/>
                            <a:t>Identity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8929" t="-406154" r="-90689" b="-82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76487" t="-406154" r="-708" b="-82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93114">
                    <a:tc>
                      <a:txBody>
                        <a:bodyPr/>
                        <a:lstStyle/>
                        <a:p>
                          <a:r>
                            <a:rPr lang="en-US" sz="1800" dirty="0"/>
                            <a:t>Complement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8929" t="-514063" r="-90689" b="-7343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76487" t="-514063" r="-708" b="-73437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93114">
                    <a:tc>
                      <a:txBody>
                        <a:bodyPr/>
                        <a:lstStyle/>
                        <a:p>
                          <a:r>
                            <a:rPr lang="en-US" sz="1800" dirty="0"/>
                            <a:t>Double</a:t>
                          </a:r>
                          <a:r>
                            <a:rPr lang="en-US" sz="1800" baseline="0" dirty="0"/>
                            <a:t> Complement</a:t>
                          </a:r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8929" t="-604615" r="-90689" b="-62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8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93114">
                    <a:tc>
                      <a:txBody>
                        <a:bodyPr/>
                        <a:lstStyle/>
                        <a:p>
                          <a:r>
                            <a:rPr lang="en-US" sz="1800" dirty="0"/>
                            <a:t>Idempotent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8929" t="-715625" r="-90689" b="-5328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76487" t="-715625" r="-708" b="-53281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93114">
                    <a:tc>
                      <a:txBody>
                        <a:bodyPr/>
                        <a:lstStyle/>
                        <a:p>
                          <a:r>
                            <a:rPr lang="en-US" sz="1800" dirty="0"/>
                            <a:t>Universal Bound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8929" t="-803077" r="-90689" b="-4246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76487" t="-803077" r="-708" b="-42461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393114">
                    <a:tc>
                      <a:txBody>
                        <a:bodyPr/>
                        <a:lstStyle/>
                        <a:p>
                          <a:r>
                            <a:rPr lang="en-US" sz="1800" dirty="0"/>
                            <a:t>De Morgan’s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8929" t="-903077" r="-90689" b="-3246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76487" t="-903077" r="-708" b="-32461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  <a:tr h="393114">
                    <a:tc>
                      <a:txBody>
                        <a:bodyPr/>
                        <a:lstStyle/>
                        <a:p>
                          <a:r>
                            <a:rPr lang="en-US" sz="1800" dirty="0"/>
                            <a:t>Absorption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8929" t="-1018750" r="-90689" b="-2296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76487" t="-1018750" r="-708" b="-22968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10"/>
                      </a:ext>
                    </a:extLst>
                  </a:tr>
                  <a:tr h="39311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35" t="-1101538" r="-325000" b="-1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8929" t="-1101538" r="-90689" b="-1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76487" t="-1101538" r="-708" b="-1261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1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Set Difference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8929" t="-1201538" r="-90689" b="-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8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1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9671492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Russell's paradox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It is possible to give a description for a set which describes a set that does not actually exist</a:t>
            </a:r>
          </a:p>
          <a:p>
            <a:r>
              <a:rPr lang="en-US" dirty="0"/>
              <a:t>For a well-defined set, we should be able to say whether or not a given element is or is not a member</a:t>
            </a:r>
          </a:p>
          <a:p>
            <a:r>
              <a:rPr lang="en-US" dirty="0"/>
              <a:t>If we can find an element that must be in a specific set and must not be in a specific set, that set is not well defined</a:t>
            </a:r>
          </a:p>
          <a:p>
            <a:r>
              <a:rPr lang="en-US" b="1" dirty="0"/>
              <a:t>Watch out for definitions that are logically inconsistent!</a:t>
            </a:r>
          </a:p>
        </p:txBody>
      </p:sp>
    </p:spTree>
    <p:extLst>
      <p:ext uri="{BB962C8B-B14F-4D97-AF65-F5344CB8AC3E}">
        <p14:creationId xmlns:p14="http://schemas.microsoft.com/office/powerpoint/2010/main" val="1493757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One-to-one</a:t>
            </a:r>
            <a:r>
              <a:rPr lang="en-US" dirty="0"/>
              <a:t> (</a:t>
            </a:r>
            <a:r>
              <a:rPr lang="en-US" b="1" dirty="0"/>
              <a:t>injective</a:t>
            </a:r>
            <a:r>
              <a:rPr lang="en-US" dirty="0"/>
              <a:t>) functions</a:t>
            </a:r>
          </a:p>
          <a:p>
            <a:r>
              <a:rPr lang="en-US" b="1" dirty="0"/>
              <a:t>Onto</a:t>
            </a:r>
            <a:r>
              <a:rPr lang="en-US" dirty="0"/>
              <a:t> (</a:t>
            </a:r>
            <a:r>
              <a:rPr lang="en-US" b="1" dirty="0" err="1"/>
              <a:t>surjective</a:t>
            </a:r>
            <a:r>
              <a:rPr lang="en-US" dirty="0"/>
              <a:t>) functions</a:t>
            </a:r>
          </a:p>
          <a:p>
            <a:r>
              <a:rPr lang="en-US" dirty="0"/>
              <a:t>If a function is both one-to-one and onto, we call it  </a:t>
            </a:r>
            <a:r>
              <a:rPr lang="en-US" b="1" dirty="0"/>
              <a:t>bijective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475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Cardinality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Cardinality is the number of things in a set</a:t>
            </a:r>
          </a:p>
          <a:p>
            <a:pPr lvl="1"/>
            <a:r>
              <a:rPr lang="en-US" dirty="0"/>
              <a:t>It is reflexive, symmetric, and transitive</a:t>
            </a:r>
          </a:p>
          <a:p>
            <a:r>
              <a:rPr lang="en-US" dirty="0"/>
              <a:t>Two sets have the same cardinality if a </a:t>
            </a:r>
            <a:r>
              <a:rPr lang="en-US" dirty="0" err="1"/>
              <a:t>bijective</a:t>
            </a:r>
            <a:r>
              <a:rPr lang="en-US" dirty="0"/>
              <a:t> function maps every element in one to an element in the other</a:t>
            </a:r>
          </a:p>
          <a:p>
            <a:r>
              <a:rPr lang="en-US" dirty="0"/>
              <a:t>Any set with the same cardinality as positive integers is called </a:t>
            </a:r>
            <a:r>
              <a:rPr lang="en-US" b="1" dirty="0" err="1"/>
              <a:t>countably</a:t>
            </a:r>
            <a:r>
              <a:rPr lang="en-US" b="1" dirty="0"/>
              <a:t> infinite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54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9B28C0C-9E88-4CFD-AE91-315FDFA0A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325EF0-30BF-42B6-98F7-273E5A16B8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29334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b="1" dirty="0"/>
                  <a:t>Relations</a:t>
                </a:r>
                <a:r>
                  <a:rPr lang="en-US" dirty="0"/>
                  <a:t> are generalizations of functions</a:t>
                </a:r>
              </a:p>
              <a:p>
                <a:r>
                  <a:rPr lang="en-US" dirty="0"/>
                  <a:t>In a function, an element of the domain must map to exactly one element of the co-domain</a:t>
                </a:r>
              </a:p>
              <a:p>
                <a:r>
                  <a:rPr lang="en-US" dirty="0"/>
                  <a:t>In a relation, an element from one set can be related to any number (from zero up to infinity) of other elements</a:t>
                </a:r>
              </a:p>
              <a:p>
                <a:r>
                  <a:rPr lang="en-US" dirty="0"/>
                  <a:t>Like functions, we're usually going to focus on binary relations</a:t>
                </a:r>
              </a:p>
              <a:p>
                <a:r>
                  <a:rPr lang="en-US" dirty="0"/>
                  <a:t>We can define any binary relation between sets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as a subset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659" r="-1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22573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r>
                  <a:rPr lang="en-US" dirty="0"/>
                  <a:t>Relation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dirty="0"/>
                  <a:t> is </a:t>
                </a:r>
                <a:r>
                  <a:rPr lang="en-US" b="1" dirty="0"/>
                  <a:t>reflexive</a:t>
                </a:r>
                <a:r>
                  <a:rPr lang="en-US" dirty="0"/>
                  <a:t> </a:t>
                </a:r>
                <a:r>
                  <a:rPr lang="en-US" dirty="0" err="1"/>
                  <a:t>iff</a:t>
                </a:r>
                <a:r>
                  <a:rPr lang="en-US" dirty="0"/>
                  <a:t> for all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𝐴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, 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  <a:sym typeface="Symbol"/>
                          </a:rPr>
                          <m:t>𝑥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  <a:sym typeface="Symbol"/>
                          </a:rPr>
                          <m:t>, 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  <a:sym typeface="Symbol"/>
                          </a:rPr>
                          <m:t>𝑥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∈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𝑅</m:t>
                    </m:r>
                  </m:oMath>
                </a14:m>
                <a:endParaRPr lang="en-US" i="1" dirty="0">
                  <a:sym typeface="Symbol"/>
                </a:endParaRPr>
              </a:p>
              <a:p>
                <a:pPr lvl="1"/>
                <a:r>
                  <a:rPr lang="en-US" i="1" dirty="0">
                    <a:sym typeface="Symbol"/>
                  </a:rPr>
                  <a:t>R</a:t>
                </a:r>
                <a:r>
                  <a:rPr lang="en-US" dirty="0">
                    <a:sym typeface="Symbol"/>
                  </a:rPr>
                  <a:t> is </a:t>
                </a:r>
                <a:r>
                  <a:rPr lang="en-US" b="1" dirty="0">
                    <a:sym typeface="Symbol"/>
                  </a:rPr>
                  <a:t>not</a:t>
                </a:r>
                <a:r>
                  <a:rPr lang="en-US" dirty="0">
                    <a:sym typeface="Symbol"/>
                  </a:rPr>
                  <a:t> reflexive if there is an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𝐴</m:t>
                    </m:r>
                  </m:oMath>
                </a14:m>
                <a:r>
                  <a:rPr lang="en-US" dirty="0">
                    <a:sym typeface="Symbol"/>
                  </a:rPr>
                  <a:t>, such that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  <a:sym typeface="Symbol"/>
                          </a:rPr>
                          <m:t>𝑥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  <a:sym typeface="Symbol"/>
                          </a:rPr>
                          <m:t>, 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  <a:sym typeface="Symbol"/>
                          </a:rPr>
                          <m:t>𝑥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  <a:sym typeface="Symbol"/>
                      </a:rPr>
                      <m:t>∉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𝑅</m:t>
                    </m:r>
                  </m:oMath>
                </a14:m>
                <a:endParaRPr lang="en-US" dirty="0"/>
              </a:p>
              <a:p>
                <a:r>
                  <a:rPr lang="en-US" dirty="0"/>
                  <a:t>Relation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dirty="0"/>
                  <a:t> is </a:t>
                </a:r>
                <a:r>
                  <a:rPr lang="en-US" b="1" dirty="0"/>
                  <a:t>symmetric</a:t>
                </a:r>
                <a:r>
                  <a:rPr lang="en-US" dirty="0"/>
                  <a:t> </a:t>
                </a:r>
                <a:r>
                  <a:rPr lang="en-US" dirty="0" err="1"/>
                  <a:t>iff</a:t>
                </a:r>
                <a:r>
                  <a:rPr lang="en-US" dirty="0"/>
                  <a:t> for all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𝐴</m:t>
                    </m:r>
                  </m:oMath>
                </a14:m>
                <a:r>
                  <a:rPr lang="en-US" dirty="0">
                    <a:sym typeface="Symbol"/>
                  </a:rPr>
                  <a:t>, if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  <a:sym typeface="Symbol"/>
                          </a:rPr>
                          <m:t>𝑥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sym typeface="Symbol"/>
                          </a:rPr>
                          <m:t>, 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sym typeface="Symbol"/>
                          </a:rPr>
                          <m:t>𝑦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∈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𝑅</m:t>
                    </m:r>
                  </m:oMath>
                </a14:m>
                <a:r>
                  <a:rPr lang="en-US" dirty="0">
                    <a:sym typeface="Symbol"/>
                  </a:rPr>
                  <a:t> then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  <a:sym typeface="Symbol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sym typeface="Symbol"/>
                          </a:rPr>
                          <m:t>, 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sym typeface="Symbol"/>
                          </a:rPr>
                          <m:t>𝑥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∈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𝑅</m:t>
                    </m:r>
                  </m:oMath>
                </a14:m>
                <a:r>
                  <a:rPr lang="en-US" dirty="0">
                    <a:sym typeface="Symbol"/>
                  </a:rPr>
                  <a:t> </a:t>
                </a:r>
                <a:endParaRPr lang="en-US" i="1" dirty="0">
                  <a:sym typeface="Symbol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𝑅</m:t>
                    </m:r>
                  </m:oMath>
                </a14:m>
                <a:r>
                  <a:rPr lang="en-US" dirty="0">
                    <a:sym typeface="Symbol"/>
                  </a:rPr>
                  <a:t> is </a:t>
                </a:r>
                <a:r>
                  <a:rPr lang="en-US" b="1" dirty="0">
                    <a:sym typeface="Symbol"/>
                  </a:rPr>
                  <a:t>not</a:t>
                </a:r>
                <a:r>
                  <a:rPr lang="en-US" dirty="0">
                    <a:sym typeface="Symbol"/>
                  </a:rPr>
                  <a:t> symmetric if there is an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𝐴</m:t>
                    </m:r>
                  </m:oMath>
                </a14:m>
                <a:r>
                  <a:rPr lang="en-US" dirty="0">
                    <a:sym typeface="Symbol"/>
                  </a:rPr>
                  <a:t>, such that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  <a:sym typeface="Symbol"/>
                          </a:rPr>
                          <m:t>𝑥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sym typeface="Symbol"/>
                          </a:rPr>
                          <m:t>, 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sym typeface="Symbol"/>
                          </a:rPr>
                          <m:t>𝑦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∈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𝑅</m:t>
                    </m:r>
                  </m:oMath>
                </a14:m>
                <a:r>
                  <a:rPr lang="en-US" dirty="0">
                    <a:sym typeface="Symbol"/>
                  </a:rPr>
                  <a:t> but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  <a:sym typeface="Symbol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sym typeface="Symbol"/>
                          </a:rPr>
                          <m:t>, 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sym typeface="Symbol"/>
                          </a:rPr>
                          <m:t>𝑥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∉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𝑅</m:t>
                    </m:r>
                  </m:oMath>
                </a14:m>
                <a:endParaRPr lang="en-US" dirty="0"/>
              </a:p>
              <a:p>
                <a:r>
                  <a:rPr lang="en-US" dirty="0"/>
                  <a:t>Relation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dirty="0"/>
                  <a:t> is </a:t>
                </a:r>
                <a:r>
                  <a:rPr lang="en-US" b="1" dirty="0"/>
                  <a:t>transitive</a:t>
                </a:r>
                <a:r>
                  <a:rPr lang="en-US" dirty="0"/>
                  <a:t> </a:t>
                </a:r>
                <a:r>
                  <a:rPr lang="en-US" dirty="0" err="1"/>
                  <a:t>iff</a:t>
                </a:r>
                <a:r>
                  <a:rPr lang="en-US" dirty="0"/>
                  <a:t> for all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𝐴</m:t>
                    </m:r>
                  </m:oMath>
                </a14:m>
                <a:r>
                  <a:rPr lang="en-US" dirty="0">
                    <a:sym typeface="Symbol"/>
                  </a:rPr>
                  <a:t>, if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  <a:sym typeface="Symbol"/>
                          </a:rPr>
                          <m:t>𝑥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sym typeface="Symbol"/>
                          </a:rPr>
                          <m:t>, 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sym typeface="Symbol"/>
                          </a:rPr>
                          <m:t>𝑦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∈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𝑅</m:t>
                    </m:r>
                  </m:oMath>
                </a14:m>
                <a:r>
                  <a:rPr lang="en-US" dirty="0">
                    <a:sym typeface="Symbol"/>
                  </a:rPr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  <a:sym typeface="Symbol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sym typeface="Symbol"/>
                          </a:rPr>
                          <m:t>, 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sym typeface="Symbol"/>
                          </a:rPr>
                          <m:t>𝑧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∈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𝑅</m:t>
                    </m:r>
                  </m:oMath>
                </a14:m>
                <a:r>
                  <a:rPr lang="en-US" dirty="0">
                    <a:sym typeface="Symbol"/>
                  </a:rPr>
                  <a:t> then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  <a:sym typeface="Symbol"/>
                          </a:rPr>
                          <m:t>𝑥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sym typeface="Symbol"/>
                          </a:rPr>
                          <m:t>, 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sym typeface="Symbol"/>
                          </a:rPr>
                          <m:t>𝑧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∈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𝑅</m:t>
                    </m:r>
                  </m:oMath>
                </a14:m>
                <a:r>
                  <a:rPr lang="en-US" dirty="0">
                    <a:sym typeface="Symbol"/>
                  </a:rPr>
                  <a:t> </a:t>
                </a:r>
                <a:endParaRPr lang="en-US" i="1" dirty="0">
                  <a:sym typeface="Symbol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𝑅</m:t>
                    </m:r>
                  </m:oMath>
                </a14:m>
                <a:r>
                  <a:rPr lang="en-US" dirty="0">
                    <a:sym typeface="Symbol"/>
                  </a:rPr>
                  <a:t> is </a:t>
                </a:r>
                <a:r>
                  <a:rPr lang="en-US" b="1" dirty="0">
                    <a:sym typeface="Symbol"/>
                  </a:rPr>
                  <a:t>not</a:t>
                </a:r>
                <a:r>
                  <a:rPr lang="en-US" dirty="0">
                    <a:sym typeface="Symbol"/>
                  </a:rPr>
                  <a:t> transitive if there is an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𝐴</m:t>
                    </m:r>
                  </m:oMath>
                </a14:m>
                <a:r>
                  <a:rPr lang="en-US" dirty="0">
                    <a:sym typeface="Symbol"/>
                  </a:rPr>
                  <a:t>, such that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  <a:sym typeface="Symbol"/>
                          </a:rPr>
                          <m:t>𝑥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sym typeface="Symbol"/>
                          </a:rPr>
                          <m:t>, 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sym typeface="Symbol"/>
                          </a:rPr>
                          <m:t>𝑦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∈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𝑅</m:t>
                    </m:r>
                  </m:oMath>
                </a14:m>
                <a:r>
                  <a:rPr lang="en-US" i="1" dirty="0">
                    <a:sym typeface="Symbol"/>
                  </a:rPr>
                  <a:t> </a:t>
                </a:r>
                <a:r>
                  <a:rPr lang="en-US" dirty="0">
                    <a:sym typeface="Symbol"/>
                  </a:rPr>
                  <a:t>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  <a:sym typeface="Symbol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sym typeface="Symbol"/>
                          </a:rPr>
                          <m:t>, 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sym typeface="Symbol"/>
                          </a:rPr>
                          <m:t>𝑧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∈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𝑅</m:t>
                    </m:r>
                  </m:oMath>
                </a14:m>
                <a:r>
                  <a:rPr lang="en-US" dirty="0">
                    <a:sym typeface="Symbol"/>
                  </a:rPr>
                  <a:t> but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  <a:sym typeface="Symbol"/>
                          </a:rPr>
                          <m:t>𝑥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sym typeface="Symbol"/>
                          </a:rPr>
                          <m:t>, 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sym typeface="Symbol"/>
                          </a:rPr>
                          <m:t>𝑧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∉</m:t>
                    </m:r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𝑅</m:t>
                    </m:r>
                  </m:oMath>
                </a14:m>
                <a:endParaRPr lang="en-US" dirty="0"/>
              </a:p>
              <a:p>
                <a:r>
                  <a:rPr lang="en-US" dirty="0"/>
                  <a:t>Relation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dirty="0"/>
                  <a:t> is </a:t>
                </a:r>
                <a:r>
                  <a:rPr lang="en-US" b="1" dirty="0"/>
                  <a:t>antisymmetric</a:t>
                </a:r>
                <a:r>
                  <a:rPr lang="en-US" dirty="0"/>
                  <a:t> </a:t>
                </a:r>
                <a:r>
                  <a:rPr lang="en-US" dirty="0" err="1"/>
                  <a:t>iff</a:t>
                </a:r>
                <a:r>
                  <a:rPr lang="en-US" dirty="0"/>
                  <a:t> for all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/>
                  <a:t> in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, if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, then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i="1" dirty="0"/>
              </a:p>
              <a:p>
                <a:pPr lvl="1"/>
                <a:r>
                  <a:rPr lang="en-US" dirty="0"/>
                  <a:t>If two different elements are related to each other, then the relation is </a:t>
                </a:r>
                <a:r>
                  <a:rPr lang="en-US" b="1" dirty="0"/>
                  <a:t>not</a:t>
                </a:r>
                <a:r>
                  <a:rPr lang="en-US" dirty="0"/>
                  <a:t> antisymmetric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7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8537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Kinds of relations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Any relation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dirty="0"/>
                  <a:t> is that is reflexive, symmetric, and transitive induces a partition</a:t>
                </a:r>
              </a:p>
              <a:p>
                <a:pPr lvl="1"/>
                <a:r>
                  <a:rPr lang="en-US" dirty="0"/>
                  <a:t>We call a relation with these three properties an </a:t>
                </a:r>
                <a:r>
                  <a:rPr lang="en-US" b="1" dirty="0"/>
                  <a:t>equivalence relation</a:t>
                </a:r>
              </a:p>
              <a:p>
                <a:r>
                  <a:rPr lang="en-US" dirty="0"/>
                  <a:t>Any relation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dirty="0"/>
                  <a:t> that is reflexive, antisymmetric, and transitive is called a </a:t>
                </a:r>
                <a:r>
                  <a:rPr lang="en-US" b="1" dirty="0"/>
                  <a:t>partial order</a:t>
                </a:r>
              </a:p>
              <a:p>
                <a:endParaRPr lang="en-US" b="1" dirty="0"/>
              </a:p>
              <a:p>
                <a:endParaRPr lang="en-US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5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24165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F4258-C8E0-4007-979B-E695FD357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Ticket Out the Door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14C4DC-77F3-4DC8-A66B-D2E2A5E90D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6736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time…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No class on Monday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Finish Assignment 4</a:t>
            </a:r>
          </a:p>
          <a:p>
            <a:r>
              <a:rPr lang="en-US" b="1" dirty="0">
                <a:solidFill>
                  <a:srgbClr val="00B050"/>
                </a:solidFill>
              </a:rPr>
              <a:t>Exam 2 next Wednesday!</a:t>
            </a:r>
          </a:p>
          <a:p>
            <a:r>
              <a:rPr lang="en-US" b="1" dirty="0"/>
              <a:t>Office hours cancelled today</a:t>
            </a:r>
          </a:p>
          <a:p>
            <a:r>
              <a:rPr lang="en-US" dirty="0"/>
              <a:t>Read 9.1 and 9.2 for next Friday</a:t>
            </a:r>
          </a:p>
          <a:p>
            <a:pPr lvl="1"/>
            <a:r>
              <a:rPr lang="en-US" dirty="0"/>
              <a:t>Write a three-sentence summary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6481</TotalTime>
  <Words>2937</Words>
  <Application>Microsoft Office PowerPoint</Application>
  <PresentationFormat>Widescreen</PresentationFormat>
  <Paragraphs>355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8" baseType="lpstr">
      <vt:lpstr>Arial</vt:lpstr>
      <vt:lpstr>Calibri</vt:lpstr>
      <vt:lpstr>Cambria Math</vt:lpstr>
      <vt:lpstr>Corbel</vt:lpstr>
      <vt:lpstr>Symbol</vt:lpstr>
      <vt:lpstr>Wingdings</vt:lpstr>
      <vt:lpstr>Wingdings 2</vt:lpstr>
      <vt:lpstr>Wingdings 3</vt:lpstr>
      <vt:lpstr>Module</vt:lpstr>
      <vt:lpstr>COMP 2230</vt:lpstr>
      <vt:lpstr>Last time</vt:lpstr>
      <vt:lpstr>Questions?</vt:lpstr>
      <vt:lpstr>Assignment 4</vt:lpstr>
      <vt:lpstr>Equivalence relation practice</vt:lpstr>
      <vt:lpstr>Modular Arithmetic and Partial Orders</vt:lpstr>
      <vt:lpstr>Modular Arithmetic</vt:lpstr>
      <vt:lpstr>Modular arithmetic</vt:lpstr>
      <vt:lpstr>Rules of modular arithmetic</vt:lpstr>
      <vt:lpstr>Partial Orders</vt:lpstr>
      <vt:lpstr>Antisymmetry</vt:lpstr>
      <vt:lpstr>Partial orders</vt:lpstr>
      <vt:lpstr>Hasse Diagrams</vt:lpstr>
      <vt:lpstr>Total orders</vt:lpstr>
      <vt:lpstr>Propositional Logic Review</vt:lpstr>
      <vt:lpstr>Propositional logic</vt:lpstr>
      <vt:lpstr>Laws of Boolean algebra</vt:lpstr>
      <vt:lpstr>Implications</vt:lpstr>
      <vt:lpstr>Predicate Logic Review</vt:lpstr>
      <vt:lpstr>Predicates</vt:lpstr>
      <vt:lpstr>Sets</vt:lpstr>
      <vt:lpstr>Quantifiers</vt:lpstr>
      <vt:lpstr>Negating quantified statements</vt:lpstr>
      <vt:lpstr>Vacuously true</vt:lpstr>
      <vt:lpstr>Conditionals</vt:lpstr>
      <vt:lpstr>Multiple quantifiers</vt:lpstr>
      <vt:lpstr>Negating or changing multiple quantifiers</vt:lpstr>
      <vt:lpstr>Proofs Review</vt:lpstr>
      <vt:lpstr>Proving existential statements and disproving universal ones</vt:lpstr>
      <vt:lpstr>Proving universal statements</vt:lpstr>
      <vt:lpstr>Definitions</vt:lpstr>
      <vt:lpstr>Indirect Proofs</vt:lpstr>
      <vt:lpstr>Proof by contradiction</vt:lpstr>
      <vt:lpstr>Contradiction formatting</vt:lpstr>
      <vt:lpstr>Set Theory</vt:lpstr>
      <vt:lpstr>Set theory basics</vt:lpstr>
      <vt:lpstr>Set theory proofs</vt:lpstr>
      <vt:lpstr>Laws of set theory</vt:lpstr>
      <vt:lpstr>Russell's paradox</vt:lpstr>
      <vt:lpstr>Functions</vt:lpstr>
      <vt:lpstr>Cardinality</vt:lpstr>
      <vt:lpstr>Relations</vt:lpstr>
      <vt:lpstr>Relations</vt:lpstr>
      <vt:lpstr>Properties</vt:lpstr>
      <vt:lpstr>Kinds of relations</vt:lpstr>
      <vt:lpstr>Ticket Out the Door</vt:lpstr>
      <vt:lpstr>Upcoming</vt:lpstr>
      <vt:lpstr>Next time…</vt:lpstr>
      <vt:lpstr>Reminders</vt:lpstr>
    </vt:vector>
  </TitlesOfParts>
  <Company>Elizabethtown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CS121</dc:title>
  <dc:creator>your username</dc:creator>
  <cp:lastModifiedBy>Wittman, Barry</cp:lastModifiedBy>
  <cp:revision>401</cp:revision>
  <dcterms:created xsi:type="dcterms:W3CDTF">2009-08-24T20:26:10Z</dcterms:created>
  <dcterms:modified xsi:type="dcterms:W3CDTF">2026-10-09T14:02:55Z</dcterms:modified>
</cp:coreProperties>
</file>